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57.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27.png" ContentType="image/png"/>
  <Override PartName="/ppt/media/image4.png" ContentType="image/png"/>
  <Override PartName="/ppt/media/image34.png" ContentType="image/png"/>
  <Override PartName="/ppt/media/image28.png" ContentType="image/png"/>
  <Override PartName="/ppt/media/image5.png" ContentType="image/png"/>
  <Override PartName="/ppt/media/image35.png" ContentType="image/png"/>
  <Override PartName="/ppt/media/image10.png" ContentType="image/png"/>
  <Override PartName="/ppt/media/image47.png" ContentType="image/png"/>
  <Override PartName="/ppt/media/image45.png" ContentType="image/png"/>
  <Override PartName="/ppt/media/image46.png" ContentType="image/png"/>
  <Override PartName="/ppt/media/image50.png" ContentType="image/png"/>
  <Override PartName="/ppt/media/image13.png" ContentType="image/png"/>
  <Override PartName="/ppt/media/image11.png" ContentType="image/png"/>
  <Override PartName="/ppt/media/image48.png" ContentType="image/png"/>
  <Override PartName="/ppt/media/image51.png" ContentType="image/png"/>
  <Override PartName="/ppt/media/image52.png" ContentType="image/png"/>
  <Override PartName="/ppt/media/image41.png" ContentType="image/png"/>
  <Override PartName="/ppt/media/image53.png" ContentType="image/png"/>
  <Override PartName="/ppt/media/image42.png" ContentType="image/png"/>
  <Override PartName="/ppt/media/image54.png" ContentType="image/png"/>
  <Override PartName="/ppt/media/image43.png" ContentType="image/png"/>
  <Override PartName="/ppt/media/image55.png" ContentType="image/png"/>
  <Override PartName="/ppt/media/image44.png" ContentType="image/png"/>
  <Override PartName="/ppt/media/image56.png" ContentType="image/png"/>
  <Override PartName="/ppt/media/image40.png" ContentType="image/png"/>
  <Override PartName="/ppt/media/image30.png" ContentType="image/png"/>
  <Override PartName="/ppt/media/image39.png" ContentType="image/png"/>
  <Override PartName="/ppt/media/image9.png" ContentType="image/png"/>
  <Override PartName="/ppt/media/image38.png" ContentType="image/png"/>
  <Override PartName="/ppt/media/image8.png" ContentType="image/png"/>
  <Override PartName="/ppt/media/image49.png" ContentType="image/png"/>
  <Override PartName="/ppt/media/image12.png" ContentType="image/png"/>
  <Override PartName="/ppt/media/image37.png" ContentType="image/png"/>
  <Override PartName="/ppt/media/image7.png" ContentType="image/png"/>
  <Override PartName="/ppt/media/image36.png" ContentType="image/png"/>
  <Override PartName="/ppt/media/image6.png" ContentType="image/png"/>
  <Override PartName="/ppt/media/image29.png" ContentType="image/png"/>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2.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23.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
        <p:nvSpPr>
          <p:cNvPr id="8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9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
        <p:nvSpPr>
          <p:cNvPr id="9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
        <p:nvSpPr>
          <p:cNvPr id="9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9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9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9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0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0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0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0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1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1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1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1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1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1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
        <p:nvSpPr>
          <p:cNvPr id="12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2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3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
        <p:nvSpPr>
          <p:cNvPr id="13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3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3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3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4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4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4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4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4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4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4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4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5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5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5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1800" spc="-1" strike="noStrike">
              <a:solidFill>
                <a:srgbClr val="000000"/>
              </a:solidFill>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1800" spc="-1" strike="noStrike">
              <a:solidFill>
                <a:srgbClr val="000000"/>
              </a:solidFill>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1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7" name="PlaceHolder 2"/>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78" name="PlaceHolder 3"/>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16" name="PlaceHolder 2"/>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5.xml"/>
</Relationships>
</file>

<file path=ppt/slides/_rels/slide22.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28.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3" name="图片 1" descr=""/>
          <p:cNvPicPr/>
          <p:nvPr/>
        </p:nvPicPr>
        <p:blipFill>
          <a:blip r:embed="rId1"/>
          <a:stretch/>
        </p:blipFill>
        <p:spPr>
          <a:xfrm>
            <a:off x="0" y="0"/>
            <a:ext cx="12191400" cy="6857280"/>
          </a:xfrm>
          <a:prstGeom prst="rect">
            <a:avLst/>
          </a:prstGeom>
          <a:ln w="0">
            <a:noFill/>
          </a:ln>
        </p:spPr>
      </p:pic>
      <p:sp>
        <p:nvSpPr>
          <p:cNvPr id="154" name="CustomShape 1"/>
          <p:cNvSpPr/>
          <p:nvPr/>
        </p:nvSpPr>
        <p:spPr>
          <a:xfrm>
            <a:off x="623520" y="1268640"/>
            <a:ext cx="7968600" cy="731520"/>
          </a:xfrm>
          <a:prstGeom prst="rect">
            <a:avLst/>
          </a:prstGeom>
          <a:noFill/>
          <a:ln w="0">
            <a:noFill/>
          </a:ln>
        </p:spPr>
        <p:style>
          <a:lnRef idx="0"/>
          <a:fillRef idx="0"/>
          <a:effectRef idx="0"/>
          <a:fontRef idx="minor"/>
        </p:style>
        <p:txBody>
          <a:bodyPr lIns="0" rIns="0" tIns="0" bIns="0">
            <a:spAutoFit/>
          </a:bodyPr>
          <a:p>
            <a:pPr>
              <a:lnSpc>
                <a:spcPct val="100000"/>
              </a:lnSpc>
            </a:pPr>
            <a:r>
              <a:rPr b="1" lang="id-ID" sz="4800" spc="-1" strike="noStrike">
                <a:solidFill>
                  <a:srgbClr val="ffffff"/>
                </a:solidFill>
                <a:latin typeface="Calibri"/>
                <a:ea typeface="Calibri"/>
              </a:rPr>
              <a:t>Konsep Web Server</a:t>
            </a:r>
            <a:endParaRPr b="0" lang="en-US" sz="4800" spc="-1" strike="noStrike">
              <a:latin typeface="Arial"/>
            </a:endParaRPr>
          </a:p>
        </p:txBody>
      </p:sp>
      <p:sp>
        <p:nvSpPr>
          <p:cNvPr id="155" name="CustomShape 2"/>
          <p:cNvSpPr/>
          <p:nvPr/>
        </p:nvSpPr>
        <p:spPr>
          <a:xfrm>
            <a:off x="1719720" y="3639600"/>
            <a:ext cx="4421160" cy="435240"/>
          </a:xfrm>
          <a:prstGeom prst="roundRect">
            <a:avLst>
              <a:gd name="adj" fmla="val 50000"/>
            </a:avLst>
          </a:prstGeom>
          <a:solidFill>
            <a:schemeClr val="bg1"/>
          </a:solidFill>
          <a:ln w="0">
            <a:noFill/>
          </a:ln>
        </p:spPr>
        <p:style>
          <a:lnRef idx="0"/>
          <a:fillRef idx="0"/>
          <a:effectRef idx="0"/>
          <a:fontRef idx="minor"/>
        </p:style>
      </p:sp>
      <p:sp>
        <p:nvSpPr>
          <p:cNvPr id="156" name="CustomShape 3"/>
          <p:cNvSpPr/>
          <p:nvPr/>
        </p:nvSpPr>
        <p:spPr>
          <a:xfrm>
            <a:off x="1996920" y="3703680"/>
            <a:ext cx="3775320" cy="243360"/>
          </a:xfrm>
          <a:prstGeom prst="rect">
            <a:avLst/>
          </a:prstGeom>
          <a:noFill/>
          <a:ln w="0">
            <a:noFill/>
          </a:ln>
        </p:spPr>
        <p:style>
          <a:lnRef idx="0"/>
          <a:fillRef idx="0"/>
          <a:effectRef idx="0"/>
          <a:fontRef idx="minor"/>
        </p:style>
        <p:txBody>
          <a:bodyPr lIns="0" rIns="0" tIns="0" bIns="0">
            <a:spAutoFit/>
          </a:bodyPr>
          <a:p>
            <a:pPr>
              <a:lnSpc>
                <a:spcPct val="100000"/>
              </a:lnSpc>
            </a:pPr>
            <a:r>
              <a:rPr b="1" lang="en-US" sz="1600" spc="-1" strike="noStrike">
                <a:solidFill>
                  <a:srgbClr val="000000"/>
                </a:solidFill>
                <a:latin typeface="Calibri"/>
                <a:ea typeface="Calibri"/>
              </a:rPr>
              <a:t>M. Taufiq, M. Kom</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extShape 1"/>
          <p:cNvSpPr txBox="1"/>
          <p:nvPr/>
        </p:nvSpPr>
        <p:spPr>
          <a:xfrm>
            <a:off x="609480" y="273600"/>
            <a:ext cx="10972080" cy="1144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graphicFrame>
        <p:nvGraphicFramePr>
          <p:cNvPr id="214" name="Table 2"/>
          <p:cNvGraphicFramePr/>
          <p:nvPr/>
        </p:nvGraphicFramePr>
        <p:xfrm>
          <a:off x="609480" y="1604520"/>
          <a:ext cx="10971720" cy="729000"/>
        </p:xfrm>
        <a:graphic>
          <a:graphicData uri="http://schemas.openxmlformats.org/drawingml/2006/table">
            <a:tbl>
              <a:tblPr/>
              <a:tblGrid>
                <a:gridCol w="5486040"/>
                <a:gridCol w="5486040"/>
              </a:tblGrid>
              <a:tr h="3646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646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grpSp>
        <p:nvGrpSpPr>
          <p:cNvPr id="215" name="Group 3"/>
          <p:cNvGrpSpPr/>
          <p:nvPr/>
        </p:nvGrpSpPr>
        <p:grpSpPr>
          <a:xfrm>
            <a:off x="0" y="8280"/>
            <a:ext cx="12192120" cy="6857280"/>
            <a:chOff x="0" y="8280"/>
            <a:chExt cx="12192120" cy="6857280"/>
          </a:xfrm>
        </p:grpSpPr>
        <p:pic>
          <p:nvPicPr>
            <p:cNvPr id="216" name="图片 1" descr=""/>
            <p:cNvPicPr/>
            <p:nvPr/>
          </p:nvPicPr>
          <p:blipFill>
            <a:blip r:embed="rId1"/>
            <a:srcRect l="0" t="0" r="33134" b="0"/>
            <a:stretch/>
          </p:blipFill>
          <p:spPr>
            <a:xfrm flipH="1">
              <a:off x="4040640" y="8280"/>
              <a:ext cx="8151480" cy="6857280"/>
            </a:xfrm>
            <a:prstGeom prst="rect">
              <a:avLst/>
            </a:prstGeom>
            <a:ln w="0">
              <a:noFill/>
            </a:ln>
          </p:spPr>
        </p:pic>
        <p:sp>
          <p:nvSpPr>
            <p:cNvPr id="217" name="CustomShape 4"/>
            <p:cNvSpPr/>
            <p:nvPr/>
          </p:nvSpPr>
          <p:spPr>
            <a:xfrm>
              <a:off x="0" y="8280"/>
              <a:ext cx="4462200" cy="6857280"/>
            </a:xfrm>
            <a:prstGeom prst="rect">
              <a:avLst/>
            </a:prstGeom>
            <a:solidFill>
              <a:srgbClr val="1b2595"/>
            </a:solidFill>
            <a:ln>
              <a:noFill/>
            </a:ln>
          </p:spPr>
          <p:style>
            <a:lnRef idx="2">
              <a:schemeClr val="accent1">
                <a:shade val="50000"/>
              </a:schemeClr>
            </a:lnRef>
            <a:fillRef idx="1">
              <a:schemeClr val="accent1"/>
            </a:fillRef>
            <a:effectRef idx="0">
              <a:schemeClr val="accent1"/>
            </a:effectRef>
            <a:fontRef idx="minor"/>
          </p:style>
        </p:sp>
      </p:grpSp>
      <p:sp>
        <p:nvSpPr>
          <p:cNvPr id="218" name="CustomShape 5"/>
          <p:cNvSpPr/>
          <p:nvPr/>
        </p:nvSpPr>
        <p:spPr>
          <a:xfrm>
            <a:off x="479520" y="548640"/>
            <a:ext cx="10338840" cy="699840"/>
          </a:xfrm>
          <a:prstGeom prst="rect">
            <a:avLst/>
          </a:prstGeom>
          <a:noFill/>
          <a:ln w="9525">
            <a:noFill/>
          </a:ln>
        </p:spPr>
        <p:style>
          <a:lnRef idx="0"/>
          <a:fillRef idx="0"/>
          <a:effectRef idx="0"/>
          <a:fontRef idx="minor"/>
        </p:style>
        <p:txBody>
          <a:bodyPr lIns="90000" rIns="90000" tIns="45000" bIns="45000">
            <a:spAutoFit/>
          </a:bodyPr>
          <a:p>
            <a:pPr>
              <a:lnSpc>
                <a:spcPct val="100000"/>
              </a:lnSpc>
              <a:tabLst>
                <a:tab algn="l" pos="0"/>
              </a:tabLst>
            </a:pPr>
            <a:r>
              <a:rPr b="0" lang="en-US" sz="4000" spc="-1" strike="noStrike">
                <a:solidFill>
                  <a:srgbClr val="ffffff"/>
                </a:solidFill>
                <a:latin typeface="Calibri"/>
                <a:ea typeface="DejaVu Sans"/>
              </a:rPr>
              <a:t>Fungsi Web Server</a:t>
            </a:r>
            <a:endParaRPr b="0" lang="en-US" sz="4000" spc="-1" strike="noStrike">
              <a:latin typeface="Arial"/>
            </a:endParaRPr>
          </a:p>
        </p:txBody>
      </p:sp>
      <p:pic>
        <p:nvPicPr>
          <p:cNvPr id="219" name="Picture 6" descr="image_2022-03-06_220016-removebg-preview"/>
          <p:cNvPicPr/>
          <p:nvPr/>
        </p:nvPicPr>
        <p:blipFill>
          <a:blip r:embed="rId2">
            <a:lum bright="60000"/>
          </a:blip>
          <a:stretch/>
        </p:blipFill>
        <p:spPr>
          <a:xfrm rot="18394800">
            <a:off x="10643400" y="-459360"/>
            <a:ext cx="4465080" cy="4465080"/>
          </a:xfrm>
          <a:prstGeom prst="rect">
            <a:avLst/>
          </a:prstGeom>
          <a:ln w="0">
            <a:noFill/>
          </a:ln>
        </p:spPr>
      </p:pic>
      <p:graphicFrame>
        <p:nvGraphicFramePr>
          <p:cNvPr id="220" name="Table 6"/>
          <p:cNvGraphicFramePr/>
          <p:nvPr/>
        </p:nvGraphicFramePr>
        <p:xfrm>
          <a:off x="543960" y="1685880"/>
          <a:ext cx="10886040" cy="2745000"/>
        </p:xfrm>
        <a:graphic>
          <a:graphicData uri="http://schemas.openxmlformats.org/drawingml/2006/table">
            <a:tbl>
              <a:tblPr/>
              <a:tblGrid>
                <a:gridCol w="1658520"/>
                <a:gridCol w="9227520"/>
              </a:tblGrid>
              <a:tr h="457560">
                <a:tc>
                  <a:txBody>
                    <a:bodyPr>
                      <a:noAutofit/>
                    </a:bodyPr>
                    <a:p>
                      <a:pPr algn="ctr">
                        <a:lnSpc>
                          <a:spcPct val="100000"/>
                        </a:lnSpc>
                      </a:pPr>
                      <a:r>
                        <a:rPr b="1" lang="id-ID" sz="2400" spc="-1" strike="noStrike">
                          <a:solidFill>
                            <a:srgbClr val="ffffff"/>
                          </a:solidFill>
                          <a:latin typeface="Times New Roman"/>
                        </a:rPr>
                        <a:t>01</a:t>
                      </a:r>
                      <a:endParaRPr b="0" lang="en-US" sz="2400" spc="-1" strike="noStrike">
                        <a:latin typeface="Times New Roman"/>
                      </a:endParaRPr>
                    </a:p>
                  </a:txBody>
                  <a:tcPr marL="91440" marR="91440">
                    <a:lnL w="9360">
                      <a:solidFill>
                        <a:srgbClr val="5597d3"/>
                      </a:solidFill>
                    </a:lnL>
                    <a:lnR w="9360">
                      <a:solidFill>
                        <a:srgbClr val="5597d3"/>
                      </a:solidFill>
                    </a:lnR>
                    <a:lnT w="9360">
                      <a:solidFill>
                        <a:srgbClr val="5597d3"/>
                      </a:solidFill>
                    </a:lnT>
                    <a:lnB w="25200">
                      <a:solidFill>
                        <a:srgbClr val="ffffff"/>
                      </a:solidFill>
                    </a:lnB>
                    <a:solidFill>
                      <a:srgbClr val="5b9bd5"/>
                    </a:solidFill>
                  </a:tcPr>
                </a:tc>
                <a:tc>
                  <a:txBody>
                    <a:bodyPr>
                      <a:noAutofit/>
                    </a:bodyPr>
                    <a:p>
                      <a:r>
                        <a:rPr b="1" lang="id-ID" sz="2400" spc="-1" strike="noStrike">
                          <a:solidFill>
                            <a:srgbClr val="ffffff"/>
                          </a:solidFill>
                          <a:latin typeface="Times New Roman"/>
                          <a:ea typeface="Times New Roman"/>
                        </a:rPr>
                        <a:t>Menyimpan dan mencadangkan data situs web </a:t>
                      </a:r>
                      <a:endParaRPr b="0" lang="en-US" sz="2400" spc="-1" strike="noStrike">
                        <a:latin typeface="Times New Roman"/>
                      </a:endParaRPr>
                    </a:p>
                  </a:txBody>
                  <a:tcPr marL="91440" marR="91440">
                    <a:lnL w="9360">
                      <a:solidFill>
                        <a:srgbClr val="5597d3"/>
                      </a:solidFill>
                    </a:lnL>
                    <a:lnR w="9360">
                      <a:solidFill>
                        <a:srgbClr val="5597d3"/>
                      </a:solidFill>
                    </a:lnR>
                    <a:lnT w="9360">
                      <a:solidFill>
                        <a:srgbClr val="5597d3"/>
                      </a:solidFill>
                    </a:lnT>
                    <a:lnB w="25200">
                      <a:solidFill>
                        <a:srgbClr val="ffffff"/>
                      </a:solidFill>
                    </a:lnB>
                    <a:solidFill>
                      <a:srgbClr val="5b9bd5"/>
                    </a:solidFill>
                  </a:tcPr>
                </a:tc>
              </a:tr>
              <a:tr h="457560">
                <a:tc>
                  <a:txBody>
                    <a:bodyPr>
                      <a:noAutofit/>
                    </a:bodyPr>
                    <a:p>
                      <a:pPr algn="ctr">
                        <a:lnSpc>
                          <a:spcPct val="100000"/>
                        </a:lnSpc>
                      </a:pPr>
                      <a:r>
                        <a:rPr b="0" lang="id-ID" sz="2400" spc="-1" strike="noStrike">
                          <a:solidFill>
                            <a:srgbClr val="000000"/>
                          </a:solidFill>
                          <a:latin typeface="Times New Roman"/>
                        </a:rPr>
                        <a:t>02</a:t>
                      </a:r>
                      <a:endParaRPr b="0" lang="en-US" sz="2400" spc="-1" strike="noStrike">
                        <a:latin typeface="Times New Roman"/>
                      </a:endParaRPr>
                    </a:p>
                  </a:txBody>
                  <a:tcPr marL="91440" marR="91440">
                    <a:lnL w="9360">
                      <a:solidFill>
                        <a:srgbClr val="5597d3"/>
                      </a:solidFill>
                    </a:lnL>
                    <a:lnR w="9360">
                      <a:solidFill>
                        <a:srgbClr val="5597d3"/>
                      </a:solidFill>
                    </a:lnR>
                    <a:lnT w="9360">
                      <a:solidFill>
                        <a:srgbClr val="5597d3"/>
                      </a:solidFill>
                    </a:lnT>
                    <a:lnB w="9360">
                      <a:solidFill>
                        <a:srgbClr val="5597d3"/>
                      </a:solidFill>
                    </a:lnB>
                    <a:solidFill>
                      <a:srgbClr val="9bc3ee"/>
                    </a:solidFill>
                  </a:tcPr>
                </a:tc>
                <a:tc>
                  <a:txBody>
                    <a:bodyPr>
                      <a:noAutofit/>
                    </a:bodyPr>
                    <a:p>
                      <a:r>
                        <a:rPr b="0" lang="id-ID" sz="2400" spc="-1" strike="noStrike">
                          <a:solidFill>
                            <a:srgbClr val="000000"/>
                          </a:solidFill>
                          <a:latin typeface="Times New Roman"/>
                          <a:ea typeface="Times New Roman"/>
                        </a:rPr>
                        <a:t>Menyediakan </a:t>
                      </a:r>
                      <a:r>
                        <a:rPr b="0" lang="id-ID" sz="2400" spc="-1" strike="noStrike">
                          <a:solidFill>
                            <a:srgbClr val="000000"/>
                          </a:solidFill>
                          <a:latin typeface="Times New Roman"/>
                          <a:ea typeface="Times New Roman"/>
                        </a:rPr>
                        <a:t>Akses </a:t>
                      </a:r>
                      <a:r>
                        <a:rPr b="0" lang="id-ID" sz="2400" spc="-1" strike="noStrike">
                          <a:solidFill>
                            <a:srgbClr val="000000"/>
                          </a:solidFill>
                          <a:latin typeface="Times New Roman"/>
                          <a:ea typeface="Times New Roman"/>
                        </a:rPr>
                        <a:t>ke Basis Data Web </a:t>
                      </a:r>
                      <a:endParaRPr b="0" lang="en-US" sz="2400" spc="-1" strike="noStrike">
                        <a:latin typeface="Times New Roman"/>
                      </a:endParaRPr>
                    </a:p>
                  </a:txBody>
                  <a:tcPr marL="91440" marR="91440">
                    <a:lnL w="9360">
                      <a:solidFill>
                        <a:srgbClr val="5597d3"/>
                      </a:solidFill>
                    </a:lnL>
                    <a:lnR w="9360">
                      <a:solidFill>
                        <a:srgbClr val="5597d3"/>
                      </a:solidFill>
                    </a:lnR>
                    <a:lnT w="9360">
                      <a:solidFill>
                        <a:srgbClr val="5597d3"/>
                      </a:solidFill>
                    </a:lnT>
                    <a:lnB w="9360">
                      <a:solidFill>
                        <a:srgbClr val="5597d3"/>
                      </a:solidFill>
                    </a:lnB>
                    <a:solidFill>
                      <a:srgbClr val="9bc3ee"/>
                    </a:solidFill>
                  </a:tcPr>
                </a:tc>
              </a:tr>
              <a:tr h="457560">
                <a:tc>
                  <a:txBody>
                    <a:bodyPr>
                      <a:noAutofit/>
                    </a:bodyPr>
                    <a:p>
                      <a:pPr algn="ctr">
                        <a:lnSpc>
                          <a:spcPct val="100000"/>
                        </a:lnSpc>
                      </a:pPr>
                      <a:r>
                        <a:rPr b="0" lang="id-ID" sz="2400" spc="-1" strike="noStrike">
                          <a:solidFill>
                            <a:srgbClr val="000000"/>
                          </a:solidFill>
                          <a:latin typeface="Times New Roman"/>
                        </a:rPr>
                        <a:t>03</a:t>
                      </a:r>
                      <a:endParaRPr b="0" lang="en-US" sz="2400" spc="-1" strike="noStrike">
                        <a:latin typeface="Times New Roman"/>
                      </a:endParaRPr>
                    </a:p>
                  </a:txBody>
                  <a:tcPr marL="91440" marR="91440">
                    <a:lnL w="9360">
                      <a:solidFill>
                        <a:srgbClr val="5597d3"/>
                      </a:solidFill>
                    </a:lnL>
                    <a:lnR w="9360">
                      <a:solidFill>
                        <a:srgbClr val="5597d3"/>
                      </a:solidFill>
                    </a:lnR>
                    <a:lnT w="9360">
                      <a:solidFill>
                        <a:srgbClr val="5597d3"/>
                      </a:solidFill>
                    </a:lnT>
                    <a:lnB w="9360">
                      <a:solidFill>
                        <a:srgbClr val="5597d3"/>
                      </a:solidFill>
                    </a:lnB>
                    <a:solidFill>
                      <a:srgbClr val="c6ddff"/>
                    </a:solidFill>
                  </a:tcPr>
                </a:tc>
                <a:tc>
                  <a:txBody>
                    <a:bodyPr>
                      <a:noAutofit/>
                    </a:bodyPr>
                    <a:p>
                      <a:r>
                        <a:rPr b="0" lang="id-ID" sz="2400" spc="-1" strike="noStrike">
                          <a:solidFill>
                            <a:srgbClr val="000000"/>
                          </a:solidFill>
                          <a:latin typeface="Times New Roman"/>
                          <a:ea typeface="Times New Roman"/>
                        </a:rPr>
                        <a:t>Memproses </a:t>
                      </a:r>
                      <a:r>
                        <a:rPr b="0" lang="id-ID" sz="2400" spc="-1" strike="noStrike">
                          <a:solidFill>
                            <a:srgbClr val="000000"/>
                          </a:solidFill>
                          <a:latin typeface="Times New Roman"/>
                          <a:ea typeface="Times New Roman"/>
                        </a:rPr>
                        <a:t>Permintaan </a:t>
                      </a:r>
                      <a:r>
                        <a:rPr b="0" lang="id-ID" sz="2400" spc="-1" strike="noStrike">
                          <a:solidFill>
                            <a:srgbClr val="000000"/>
                          </a:solidFill>
                          <a:latin typeface="Times New Roman"/>
                          <a:ea typeface="Times New Roman"/>
                        </a:rPr>
                        <a:t>Pengguna </a:t>
                      </a:r>
                      <a:r>
                        <a:rPr b="0" lang="id-ID" sz="2400" spc="-1" strike="noStrike">
                          <a:solidFill>
                            <a:srgbClr val="000000"/>
                          </a:solidFill>
                          <a:latin typeface="Times New Roman"/>
                          <a:ea typeface="Times New Roman"/>
                        </a:rPr>
                        <a:t> Akhir Web Server</a:t>
                      </a:r>
                      <a:endParaRPr b="0" lang="en-US" sz="2400" spc="-1" strike="noStrike">
                        <a:latin typeface="Times New Roman"/>
                      </a:endParaRPr>
                    </a:p>
                  </a:txBody>
                  <a:tcPr marL="91440" marR="91440">
                    <a:lnL w="9360">
                      <a:solidFill>
                        <a:srgbClr val="5597d3"/>
                      </a:solidFill>
                    </a:lnL>
                    <a:lnR w="9360">
                      <a:solidFill>
                        <a:srgbClr val="5597d3"/>
                      </a:solidFill>
                    </a:lnR>
                    <a:lnT w="9360">
                      <a:solidFill>
                        <a:srgbClr val="5597d3"/>
                      </a:solidFill>
                    </a:lnT>
                    <a:lnB w="9360">
                      <a:solidFill>
                        <a:srgbClr val="5597d3"/>
                      </a:solidFill>
                    </a:lnB>
                    <a:solidFill>
                      <a:srgbClr val="c6ddff"/>
                    </a:solidFill>
                  </a:tcPr>
                </a:tc>
              </a:tr>
              <a:tr h="457560">
                <a:tc>
                  <a:txBody>
                    <a:bodyPr>
                      <a:noAutofit/>
                    </a:bodyPr>
                    <a:p>
                      <a:pPr algn="ctr">
                        <a:lnSpc>
                          <a:spcPct val="100000"/>
                        </a:lnSpc>
                      </a:pPr>
                      <a:r>
                        <a:rPr b="0" lang="id-ID" sz="2400" spc="-1" strike="noStrike">
                          <a:solidFill>
                            <a:srgbClr val="000000"/>
                          </a:solidFill>
                          <a:latin typeface="Times New Roman"/>
                        </a:rPr>
                        <a:t>04</a:t>
                      </a:r>
                      <a:endParaRPr b="0" lang="en-US" sz="2400" spc="-1" strike="noStrike">
                        <a:latin typeface="Times New Roman"/>
                      </a:endParaRPr>
                    </a:p>
                  </a:txBody>
                  <a:tcPr marL="91440" marR="91440">
                    <a:lnL w="9360">
                      <a:solidFill>
                        <a:srgbClr val="5597d3"/>
                      </a:solidFill>
                    </a:lnL>
                    <a:lnR w="9360">
                      <a:solidFill>
                        <a:srgbClr val="5597d3"/>
                      </a:solidFill>
                    </a:lnR>
                    <a:lnT w="9360">
                      <a:solidFill>
                        <a:srgbClr val="5597d3"/>
                      </a:solidFill>
                    </a:lnT>
                    <a:lnB w="9360">
                      <a:solidFill>
                        <a:srgbClr val="5597d3"/>
                      </a:solidFill>
                    </a:lnB>
                    <a:solidFill>
                      <a:srgbClr val="9bc3ee"/>
                    </a:solidFill>
                  </a:tcPr>
                </a:tc>
                <a:tc>
                  <a:txBody>
                    <a:bodyPr>
                      <a:noAutofit/>
                    </a:bodyPr>
                    <a:p>
                      <a:r>
                        <a:rPr b="0" lang="id-ID" sz="2400" spc="-1" strike="noStrike">
                          <a:solidFill>
                            <a:srgbClr val="000000"/>
                          </a:solidFill>
                          <a:latin typeface="Times New Roman"/>
                          <a:ea typeface="Times New Roman"/>
                        </a:rPr>
                        <a:t>Kontrol Bandwidth untuk </a:t>
                      </a:r>
                      <a:r>
                        <a:rPr b="0" lang="id-ID" sz="2400" spc="-1" strike="noStrike">
                          <a:solidFill>
                            <a:srgbClr val="000000"/>
                          </a:solidFill>
                          <a:latin typeface="Times New Roman"/>
                          <a:ea typeface="Times New Roman"/>
                        </a:rPr>
                        <a:t>Mengelola Lalu Lintas Jaringan</a:t>
                      </a:r>
                      <a:endParaRPr b="0" lang="en-US" sz="2400" spc="-1" strike="noStrike">
                        <a:latin typeface="Times New Roman"/>
                      </a:endParaRPr>
                    </a:p>
                  </a:txBody>
                  <a:tcPr marL="91440" marR="91440">
                    <a:lnL w="9360">
                      <a:solidFill>
                        <a:srgbClr val="5597d3"/>
                      </a:solidFill>
                    </a:lnL>
                    <a:lnR w="9360">
                      <a:solidFill>
                        <a:srgbClr val="5597d3"/>
                      </a:solidFill>
                    </a:lnR>
                    <a:lnT w="9360">
                      <a:solidFill>
                        <a:srgbClr val="5597d3"/>
                      </a:solidFill>
                    </a:lnT>
                    <a:lnB w="9360">
                      <a:solidFill>
                        <a:srgbClr val="5597d3"/>
                      </a:solidFill>
                    </a:lnB>
                    <a:solidFill>
                      <a:srgbClr val="9bc3ee"/>
                    </a:solidFill>
                  </a:tcPr>
                </a:tc>
              </a:tr>
              <a:tr h="457560">
                <a:tc>
                  <a:txBody>
                    <a:bodyPr>
                      <a:noAutofit/>
                    </a:bodyPr>
                    <a:p>
                      <a:pPr algn="ctr">
                        <a:lnSpc>
                          <a:spcPct val="100000"/>
                        </a:lnSpc>
                      </a:pPr>
                      <a:r>
                        <a:rPr b="0" lang="id-ID" sz="2400" spc="-1" strike="noStrike">
                          <a:solidFill>
                            <a:srgbClr val="000000"/>
                          </a:solidFill>
                          <a:latin typeface="Times New Roman"/>
                        </a:rPr>
                        <a:t>05</a:t>
                      </a:r>
                      <a:endParaRPr b="0" lang="en-US" sz="2400" spc="-1" strike="noStrike">
                        <a:latin typeface="Times New Roman"/>
                      </a:endParaRPr>
                    </a:p>
                  </a:txBody>
                  <a:tcPr marL="91440" marR="91440">
                    <a:lnL w="9360">
                      <a:solidFill>
                        <a:srgbClr val="5597d3"/>
                      </a:solidFill>
                    </a:lnL>
                    <a:lnR w="9360">
                      <a:solidFill>
                        <a:srgbClr val="5597d3"/>
                      </a:solidFill>
                    </a:lnR>
                    <a:lnT w="9360">
                      <a:solidFill>
                        <a:srgbClr val="5597d3"/>
                      </a:solidFill>
                    </a:lnT>
                    <a:lnB w="9360">
                      <a:solidFill>
                        <a:srgbClr val="5597d3"/>
                      </a:solidFill>
                    </a:lnB>
                    <a:solidFill>
                      <a:srgbClr val="c6ddff"/>
                    </a:solidFill>
                  </a:tcPr>
                </a:tc>
                <a:tc>
                  <a:txBody>
                    <a:bodyPr>
                      <a:noAutofit/>
                    </a:bodyPr>
                    <a:p>
                      <a:r>
                        <a:rPr b="0" lang="id-ID" sz="2400" spc="-1" strike="noStrike">
                          <a:solidFill>
                            <a:srgbClr val="000000"/>
                          </a:solidFill>
                          <a:latin typeface="Times New Roman"/>
                          <a:ea typeface="Times New Roman"/>
                        </a:rPr>
                        <a:t>Hosting virtual </a:t>
                      </a:r>
                      <a:endParaRPr b="0" lang="en-US" sz="2400" spc="-1" strike="noStrike">
                        <a:latin typeface="Times New Roman"/>
                      </a:endParaRPr>
                    </a:p>
                  </a:txBody>
                  <a:tcPr marL="91440" marR="91440">
                    <a:lnL w="9360">
                      <a:solidFill>
                        <a:srgbClr val="5597d3"/>
                      </a:solidFill>
                    </a:lnL>
                    <a:lnR w="9360">
                      <a:solidFill>
                        <a:srgbClr val="5597d3"/>
                      </a:solidFill>
                    </a:lnR>
                    <a:lnT w="9360">
                      <a:solidFill>
                        <a:srgbClr val="5597d3"/>
                      </a:solidFill>
                    </a:lnT>
                    <a:lnB w="9360">
                      <a:solidFill>
                        <a:srgbClr val="5597d3"/>
                      </a:solidFill>
                    </a:lnB>
                    <a:solidFill>
                      <a:srgbClr val="c6ddff"/>
                    </a:solidFill>
                  </a:tcPr>
                </a:tc>
              </a:tr>
              <a:tr h="457560">
                <a:tc>
                  <a:txBody>
                    <a:bodyPr>
                      <a:noAutofit/>
                    </a:bodyPr>
                    <a:p>
                      <a:pPr algn="ctr">
                        <a:lnSpc>
                          <a:spcPct val="100000"/>
                        </a:lnSpc>
                      </a:pPr>
                      <a:r>
                        <a:rPr b="0" lang="id-ID" sz="2400" spc="-1" strike="noStrike">
                          <a:solidFill>
                            <a:srgbClr val="000000"/>
                          </a:solidFill>
                          <a:latin typeface="Times New Roman"/>
                        </a:rPr>
                        <a:t>06</a:t>
                      </a:r>
                      <a:endParaRPr b="0" lang="en-US" sz="2400" spc="-1" strike="noStrike">
                        <a:latin typeface="Times New Roman"/>
                      </a:endParaRPr>
                    </a:p>
                  </a:txBody>
                  <a:tcPr marL="91440" marR="91440">
                    <a:lnL w="9360">
                      <a:solidFill>
                        <a:srgbClr val="5597d3"/>
                      </a:solidFill>
                    </a:lnL>
                    <a:lnR w="9360">
                      <a:solidFill>
                        <a:srgbClr val="5597d3"/>
                      </a:solidFill>
                    </a:lnR>
                    <a:lnT w="9360">
                      <a:solidFill>
                        <a:srgbClr val="5597d3"/>
                      </a:solidFill>
                    </a:lnT>
                    <a:lnB w="9360">
                      <a:solidFill>
                        <a:srgbClr val="5597d3"/>
                      </a:solidFill>
                    </a:lnB>
                    <a:solidFill>
                      <a:srgbClr val="9bc3ee"/>
                    </a:solidFill>
                  </a:tcPr>
                </a:tc>
                <a:tc>
                  <a:txBody>
                    <a:bodyPr>
                      <a:noAutofit/>
                    </a:bodyPr>
                    <a:p>
                      <a:r>
                        <a:rPr b="0" lang="id-ID" sz="2400" spc="-1" strike="noStrike">
                          <a:solidFill>
                            <a:srgbClr val="000000"/>
                          </a:solidFill>
                          <a:latin typeface="Times New Roman"/>
                          <a:ea typeface="Times New Roman"/>
                        </a:rPr>
                        <a:t>Skrip web sisi server </a:t>
                      </a:r>
                      <a:endParaRPr b="0" lang="en-US" sz="2400" spc="-1" strike="noStrike">
                        <a:latin typeface="Times New Roman"/>
                      </a:endParaRPr>
                    </a:p>
                  </a:txBody>
                  <a:tcPr marL="91440" marR="91440">
                    <a:lnL w="9360">
                      <a:solidFill>
                        <a:srgbClr val="5597d3"/>
                      </a:solidFill>
                    </a:lnL>
                    <a:lnR w="9360">
                      <a:solidFill>
                        <a:srgbClr val="5597d3"/>
                      </a:solidFill>
                    </a:lnR>
                    <a:lnT w="9360">
                      <a:solidFill>
                        <a:srgbClr val="5597d3"/>
                      </a:solidFill>
                    </a:lnT>
                    <a:lnB w="9360">
                      <a:solidFill>
                        <a:srgbClr val="5597d3"/>
                      </a:solidFill>
                    </a:lnB>
                    <a:solidFill>
                      <a:srgbClr val="9bc3ee"/>
                    </a:solidFill>
                  </a:tcPr>
                </a:tc>
              </a:tr>
            </a:tbl>
          </a:graphicData>
        </a:graphic>
      </p:graphicFrame>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1" name="图片 3_0" descr=""/>
          <p:cNvPicPr/>
          <p:nvPr/>
        </p:nvPicPr>
        <p:blipFill>
          <a:blip r:embed="rId1"/>
          <a:stretch/>
        </p:blipFill>
        <p:spPr>
          <a:xfrm>
            <a:off x="0" y="0"/>
            <a:ext cx="12191400" cy="6857280"/>
          </a:xfrm>
          <a:prstGeom prst="rect">
            <a:avLst/>
          </a:prstGeom>
          <a:ln w="0">
            <a:noFill/>
          </a:ln>
        </p:spPr>
      </p:pic>
      <p:sp>
        <p:nvSpPr>
          <p:cNvPr id="222" name="CustomShape 1"/>
          <p:cNvSpPr/>
          <p:nvPr/>
        </p:nvSpPr>
        <p:spPr>
          <a:xfrm>
            <a:off x="1924200" y="2167560"/>
            <a:ext cx="2212560" cy="18424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1500" spc="-1" strike="noStrike">
                <a:solidFill>
                  <a:srgbClr val="ffffff"/>
                </a:solidFill>
                <a:latin typeface="Calibri"/>
                <a:ea typeface="Calibri"/>
              </a:rPr>
              <a:t>04</a:t>
            </a:r>
            <a:endParaRPr b="0" lang="en-US" sz="11500" spc="-1" strike="noStrike">
              <a:latin typeface="Arial"/>
            </a:endParaRPr>
          </a:p>
        </p:txBody>
      </p:sp>
      <p:sp>
        <p:nvSpPr>
          <p:cNvPr id="223" name="CustomShape 2"/>
          <p:cNvSpPr/>
          <p:nvPr/>
        </p:nvSpPr>
        <p:spPr>
          <a:xfrm>
            <a:off x="1982520" y="4029840"/>
            <a:ext cx="7164360" cy="366120"/>
          </a:xfrm>
          <a:prstGeom prst="rect">
            <a:avLst/>
          </a:prstGeom>
          <a:noFill/>
          <a:ln w="0">
            <a:noFill/>
          </a:ln>
        </p:spPr>
        <p:style>
          <a:lnRef idx="0"/>
          <a:fillRef idx="0"/>
          <a:effectRef idx="0"/>
          <a:fontRef idx="minor"/>
        </p:style>
        <p:txBody>
          <a:bodyPr lIns="0" rIns="0" tIns="0" bIns="0">
            <a:spAutoFit/>
          </a:bodyPr>
          <a:p>
            <a:r>
              <a:rPr b="1" lang="id-ID" sz="2400" spc="-1" strike="noStrike">
                <a:solidFill>
                  <a:srgbClr val="ffffff"/>
                </a:solidFill>
                <a:latin typeface="Arial"/>
                <a:ea typeface="Calibri"/>
              </a:rPr>
              <a:t>Jenis-Jenis Web Server</a:t>
            </a:r>
            <a:endParaRPr b="0" lang="id-ID" sz="24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TextShape 1"/>
          <p:cNvSpPr txBox="1"/>
          <p:nvPr/>
        </p:nvSpPr>
        <p:spPr>
          <a:xfrm>
            <a:off x="609480" y="273600"/>
            <a:ext cx="10972080" cy="1144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25" name="TextShape 2"/>
          <p:cNvSpPr txBox="1"/>
          <p:nvPr/>
        </p:nvSpPr>
        <p:spPr>
          <a:xfrm>
            <a:off x="609480" y="1604520"/>
            <a:ext cx="10972080" cy="3976920"/>
          </a:xfrm>
          <a:prstGeom prst="rect">
            <a:avLst/>
          </a:prstGeom>
          <a:noFill/>
          <a:ln w="0">
            <a:noFill/>
          </a:ln>
        </p:spPr>
        <p:txBody>
          <a:bodyPr lIns="0" rIns="0" tIns="0" bIns="0">
            <a:noAutofit/>
          </a:bodyPr>
          <a:p>
            <a:endParaRPr b="0" lang="en-US" sz="1800" spc="-1" strike="noStrike">
              <a:solidFill>
                <a:srgbClr val="000000"/>
              </a:solidFill>
              <a:latin typeface="Arial"/>
            </a:endParaRPr>
          </a:p>
        </p:txBody>
      </p:sp>
      <p:grpSp>
        <p:nvGrpSpPr>
          <p:cNvPr id="226" name="Group 3"/>
          <p:cNvGrpSpPr/>
          <p:nvPr/>
        </p:nvGrpSpPr>
        <p:grpSpPr>
          <a:xfrm>
            <a:off x="0" y="8280"/>
            <a:ext cx="12192120" cy="6857280"/>
            <a:chOff x="0" y="8280"/>
            <a:chExt cx="12192120" cy="6857280"/>
          </a:xfrm>
        </p:grpSpPr>
        <p:pic>
          <p:nvPicPr>
            <p:cNvPr id="227" name="图片 1" descr=""/>
            <p:cNvPicPr/>
            <p:nvPr/>
          </p:nvPicPr>
          <p:blipFill>
            <a:blip r:embed="rId1"/>
            <a:srcRect l="0" t="0" r="33134" b="0"/>
            <a:stretch/>
          </p:blipFill>
          <p:spPr>
            <a:xfrm flipH="1">
              <a:off x="4040640" y="8280"/>
              <a:ext cx="8151480" cy="6857280"/>
            </a:xfrm>
            <a:prstGeom prst="rect">
              <a:avLst/>
            </a:prstGeom>
            <a:ln w="0">
              <a:noFill/>
            </a:ln>
          </p:spPr>
        </p:pic>
        <p:sp>
          <p:nvSpPr>
            <p:cNvPr id="228" name="CustomShape 4"/>
            <p:cNvSpPr/>
            <p:nvPr/>
          </p:nvSpPr>
          <p:spPr>
            <a:xfrm>
              <a:off x="0" y="8280"/>
              <a:ext cx="4462200" cy="6857280"/>
            </a:xfrm>
            <a:prstGeom prst="rect">
              <a:avLst/>
            </a:prstGeom>
            <a:solidFill>
              <a:srgbClr val="1b2595"/>
            </a:solidFill>
            <a:ln>
              <a:noFill/>
            </a:ln>
          </p:spPr>
          <p:style>
            <a:lnRef idx="2">
              <a:schemeClr val="accent1">
                <a:shade val="50000"/>
              </a:schemeClr>
            </a:lnRef>
            <a:fillRef idx="1">
              <a:schemeClr val="accent1"/>
            </a:fillRef>
            <a:effectRef idx="0">
              <a:schemeClr val="accent1"/>
            </a:effectRef>
            <a:fontRef idx="minor"/>
          </p:style>
        </p:sp>
      </p:grpSp>
      <p:sp>
        <p:nvSpPr>
          <p:cNvPr id="229" name="CustomShape 5"/>
          <p:cNvSpPr/>
          <p:nvPr/>
        </p:nvSpPr>
        <p:spPr>
          <a:xfrm>
            <a:off x="479520" y="548640"/>
            <a:ext cx="10338840" cy="364680"/>
          </a:xfrm>
          <a:prstGeom prst="rect">
            <a:avLst/>
          </a:prstGeom>
          <a:noFill/>
          <a:ln w="9525">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ffffff"/>
                </a:solidFill>
                <a:latin typeface="Calibri"/>
                <a:ea typeface="DejaVu Sans"/>
              </a:rPr>
              <a:t>Jenis-Jenis Web Server</a:t>
            </a:r>
            <a:endParaRPr b="0" lang="en-US" sz="1800" spc="-1" strike="noStrike">
              <a:latin typeface="Arial"/>
            </a:endParaRPr>
          </a:p>
        </p:txBody>
      </p:sp>
      <p:pic>
        <p:nvPicPr>
          <p:cNvPr id="230" name="Picture 6" descr="image_2022-03-06_220016-removebg-preview"/>
          <p:cNvPicPr/>
          <p:nvPr/>
        </p:nvPicPr>
        <p:blipFill>
          <a:blip r:embed="rId2">
            <a:lum bright="60000"/>
          </a:blip>
          <a:stretch/>
        </p:blipFill>
        <p:spPr>
          <a:xfrm rot="18394800">
            <a:off x="10643400" y="-459360"/>
            <a:ext cx="4465080" cy="4465080"/>
          </a:xfrm>
          <a:prstGeom prst="rect">
            <a:avLst/>
          </a:prstGeom>
          <a:ln w="0">
            <a:noFill/>
          </a:ln>
        </p:spPr>
      </p:pic>
      <p:sp>
        <p:nvSpPr>
          <p:cNvPr id="231" name="CustomShape 6"/>
          <p:cNvSpPr/>
          <p:nvPr/>
        </p:nvSpPr>
        <p:spPr>
          <a:xfrm>
            <a:off x="609480" y="1418400"/>
            <a:ext cx="10338840" cy="4053600"/>
          </a:xfrm>
          <a:prstGeom prst="rect">
            <a:avLst/>
          </a:prstGeom>
          <a:noFill/>
          <a:ln w="9525">
            <a:noFill/>
          </a:ln>
        </p:spPr>
        <p:style>
          <a:lnRef idx="0"/>
          <a:fillRef idx="0"/>
          <a:effectRef idx="0"/>
          <a:fontRef idx="minor"/>
        </p:style>
        <p:txBody>
          <a:bodyPr lIns="90000" rIns="90000" tIns="45000" bIns="45000">
            <a:spAutoFit/>
          </a:bodyPr>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000" spc="-1" strike="noStrike">
                <a:solidFill>
                  <a:srgbClr val="ffffff"/>
                </a:solidFill>
                <a:latin typeface="Consolas"/>
                <a:ea typeface="DejaVu Sans"/>
              </a:rPr>
              <a:t>1. Apache</a:t>
            </a:r>
            <a:endParaRPr b="0" lang="en-US" sz="2000" spc="-1" strike="noStrike">
              <a:latin typeface="Arial"/>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endParaRPr b="0" lang="en-US" sz="2000" spc="-1" strike="noStrike">
              <a:latin typeface="Arial"/>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000" spc="-1" strike="noStrike">
                <a:solidFill>
                  <a:srgbClr val="ffffff"/>
                </a:solidFill>
                <a:latin typeface="Consolas"/>
                <a:ea typeface="DejaVu Sans"/>
              </a:rPr>
              <a:t>Awalnya Apache dikembangkan untuk mendukung OS Unix, dengan mudahnya implementasi maka apache digunakan dalam berbagai os yang ada.</a:t>
            </a:r>
            <a:endParaRPr b="0" lang="en-US" sz="2000" spc="-1" strike="noStrike">
              <a:latin typeface="Arial"/>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000" spc="-1" strike="noStrike">
                <a:solidFill>
                  <a:srgbClr val="ffffff"/>
                </a:solidFill>
                <a:latin typeface="Consolas"/>
                <a:ea typeface="DejaVu Sans"/>
              </a:rPr>
              <a:t>Apache juga memiliki beberapa program pendukung sehingga memberinkan layanan yang lengkap, seperti PHP, SSI dan kontrol akses.</a:t>
            </a:r>
            <a:endParaRPr b="0" lang="en-US" sz="2000" spc="-1" strike="noStrike">
              <a:latin typeface="Arial"/>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endParaRPr b="0" lang="en-US" sz="2000" spc="-1" strike="noStrike">
              <a:latin typeface="Arial"/>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000" spc="-1" strike="noStrike">
                <a:solidFill>
                  <a:srgbClr val="ffffff"/>
                </a:solidFill>
                <a:latin typeface="Consolas"/>
                <a:ea typeface="DejaVu Sans"/>
              </a:rPr>
              <a:t>Keunggulan :</a:t>
            </a:r>
            <a:endParaRPr b="0" lang="en-US" sz="2000" spc="-1" strike="noStrike">
              <a:latin typeface="Arial"/>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000" spc="-1" strike="noStrike">
                <a:solidFill>
                  <a:srgbClr val="ffffff"/>
                </a:solidFill>
                <a:latin typeface="Consolas"/>
                <a:ea typeface="DejaVu Sans"/>
              </a:rPr>
              <a:t>    • </a:t>
            </a:r>
            <a:r>
              <a:rPr b="0" lang="en-US" sz="2000" spc="-1" strike="noStrike">
                <a:solidFill>
                  <a:srgbClr val="ffffff"/>
                </a:solidFill>
                <a:latin typeface="Consolas"/>
                <a:ea typeface="DejaVu Sans"/>
              </a:rPr>
              <a:t>Pengaturan lebih mudah</a:t>
            </a:r>
            <a:endParaRPr b="0" lang="en-US" sz="2000" spc="-1" strike="noStrike">
              <a:latin typeface="Arial"/>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000" spc="-1" strike="noStrike">
                <a:solidFill>
                  <a:srgbClr val="ffffff"/>
                </a:solidFill>
                <a:latin typeface="Consolas"/>
                <a:ea typeface="DejaVu Sans"/>
              </a:rPr>
              <a:t>    • </a:t>
            </a:r>
            <a:r>
              <a:rPr b="0" lang="en-US" sz="2000" spc="-1" strike="noStrike">
                <a:solidFill>
                  <a:srgbClr val="ffffff"/>
                </a:solidFill>
                <a:latin typeface="Consolas"/>
                <a:ea typeface="DejaVu Sans"/>
              </a:rPr>
              <a:t>Open Source</a:t>
            </a:r>
            <a:endParaRPr b="0" lang="en-US" sz="2000" spc="-1" strike="noStrike">
              <a:latin typeface="Arial"/>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000" spc="-1" strike="noStrike">
                <a:solidFill>
                  <a:srgbClr val="ffffff"/>
                </a:solidFill>
                <a:latin typeface="Consolas"/>
                <a:ea typeface="DejaVu Sans"/>
              </a:rPr>
              <a:t>    • </a:t>
            </a:r>
            <a:r>
              <a:rPr b="0" lang="en-US" sz="2000" spc="-1" strike="noStrike">
                <a:solidFill>
                  <a:srgbClr val="ffffff"/>
                </a:solidFill>
                <a:latin typeface="Consolas"/>
                <a:ea typeface="DejaVu Sans"/>
              </a:rPr>
              <a:t>Komunitas yang besar</a:t>
            </a:r>
            <a:endParaRPr b="0" lang="en-US" sz="2000" spc="-1" strike="noStrike">
              <a:latin typeface="Arial"/>
            </a:endParaRPr>
          </a:p>
        </p:txBody>
      </p:sp>
      <p:pic>
        <p:nvPicPr>
          <p:cNvPr id="232" name="" descr=""/>
          <p:cNvPicPr/>
          <p:nvPr/>
        </p:nvPicPr>
        <p:blipFill>
          <a:blip r:embed="rId3"/>
          <a:stretch/>
        </p:blipFill>
        <p:spPr>
          <a:xfrm>
            <a:off x="9144000" y="5029200"/>
            <a:ext cx="1904760" cy="7236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extShape 1"/>
          <p:cNvSpPr txBox="1"/>
          <p:nvPr/>
        </p:nvSpPr>
        <p:spPr>
          <a:xfrm>
            <a:off x="609480" y="273600"/>
            <a:ext cx="10972080" cy="1144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34" name="TextShape 2"/>
          <p:cNvSpPr txBox="1"/>
          <p:nvPr/>
        </p:nvSpPr>
        <p:spPr>
          <a:xfrm>
            <a:off x="609480" y="1604520"/>
            <a:ext cx="10972080" cy="3976920"/>
          </a:xfrm>
          <a:prstGeom prst="rect">
            <a:avLst/>
          </a:prstGeom>
          <a:noFill/>
          <a:ln w="0">
            <a:noFill/>
          </a:ln>
        </p:spPr>
        <p:txBody>
          <a:bodyPr lIns="0" rIns="0" tIns="0" bIns="0">
            <a:noAutofit/>
          </a:bodyPr>
          <a:p>
            <a:endParaRPr b="0" lang="en-US" sz="1800" spc="-1" strike="noStrike">
              <a:solidFill>
                <a:srgbClr val="000000"/>
              </a:solidFill>
              <a:latin typeface="Arial"/>
            </a:endParaRPr>
          </a:p>
        </p:txBody>
      </p:sp>
      <p:grpSp>
        <p:nvGrpSpPr>
          <p:cNvPr id="235" name="Group 3"/>
          <p:cNvGrpSpPr/>
          <p:nvPr/>
        </p:nvGrpSpPr>
        <p:grpSpPr>
          <a:xfrm>
            <a:off x="0" y="8280"/>
            <a:ext cx="12192120" cy="6857280"/>
            <a:chOff x="0" y="8280"/>
            <a:chExt cx="12192120" cy="6857280"/>
          </a:xfrm>
        </p:grpSpPr>
        <p:pic>
          <p:nvPicPr>
            <p:cNvPr id="236" name="图片 1_2" descr=""/>
            <p:cNvPicPr/>
            <p:nvPr/>
          </p:nvPicPr>
          <p:blipFill>
            <a:blip r:embed="rId1"/>
            <a:srcRect l="0" t="0" r="33134" b="0"/>
            <a:stretch/>
          </p:blipFill>
          <p:spPr>
            <a:xfrm flipH="1">
              <a:off x="4040640" y="8280"/>
              <a:ext cx="8151480" cy="6857280"/>
            </a:xfrm>
            <a:prstGeom prst="rect">
              <a:avLst/>
            </a:prstGeom>
            <a:ln w="0">
              <a:noFill/>
            </a:ln>
          </p:spPr>
        </p:pic>
        <p:sp>
          <p:nvSpPr>
            <p:cNvPr id="237" name="CustomShape 4"/>
            <p:cNvSpPr/>
            <p:nvPr/>
          </p:nvSpPr>
          <p:spPr>
            <a:xfrm>
              <a:off x="0" y="8280"/>
              <a:ext cx="4462200" cy="6857280"/>
            </a:xfrm>
            <a:prstGeom prst="rect">
              <a:avLst/>
            </a:prstGeom>
            <a:solidFill>
              <a:srgbClr val="1b2595"/>
            </a:solidFill>
            <a:ln>
              <a:noFill/>
            </a:ln>
          </p:spPr>
          <p:style>
            <a:lnRef idx="2">
              <a:schemeClr val="accent1">
                <a:shade val="50000"/>
              </a:schemeClr>
            </a:lnRef>
            <a:fillRef idx="1">
              <a:schemeClr val="accent1"/>
            </a:fillRef>
            <a:effectRef idx="0">
              <a:schemeClr val="accent1"/>
            </a:effectRef>
            <a:fontRef idx="minor"/>
          </p:style>
        </p:sp>
      </p:grpSp>
      <p:sp>
        <p:nvSpPr>
          <p:cNvPr id="238" name="CustomShape 5"/>
          <p:cNvSpPr/>
          <p:nvPr/>
        </p:nvSpPr>
        <p:spPr>
          <a:xfrm>
            <a:off x="479520" y="548640"/>
            <a:ext cx="10338840" cy="364680"/>
          </a:xfrm>
          <a:prstGeom prst="rect">
            <a:avLst/>
          </a:prstGeom>
          <a:noFill/>
          <a:ln w="9525">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ffffff"/>
                </a:solidFill>
                <a:latin typeface="Calibri"/>
                <a:ea typeface="DejaVu Sans"/>
              </a:rPr>
              <a:t>Jenis-Jenis Web Server</a:t>
            </a:r>
            <a:endParaRPr b="0" lang="en-US" sz="1800" spc="-1" strike="noStrike">
              <a:latin typeface="Arial"/>
            </a:endParaRPr>
          </a:p>
        </p:txBody>
      </p:sp>
      <p:pic>
        <p:nvPicPr>
          <p:cNvPr id="239" name="Picture 6_2" descr="image_2022-03-06_220016-removebg-preview"/>
          <p:cNvPicPr/>
          <p:nvPr/>
        </p:nvPicPr>
        <p:blipFill>
          <a:blip r:embed="rId2">
            <a:lum bright="60000"/>
          </a:blip>
          <a:stretch/>
        </p:blipFill>
        <p:spPr>
          <a:xfrm rot="18394800">
            <a:off x="10643400" y="-459360"/>
            <a:ext cx="4465080" cy="4465080"/>
          </a:xfrm>
          <a:prstGeom prst="rect">
            <a:avLst/>
          </a:prstGeom>
          <a:ln w="0">
            <a:noFill/>
          </a:ln>
        </p:spPr>
      </p:pic>
      <p:sp>
        <p:nvSpPr>
          <p:cNvPr id="240" name="CustomShape 6"/>
          <p:cNvSpPr/>
          <p:nvPr/>
        </p:nvSpPr>
        <p:spPr>
          <a:xfrm>
            <a:off x="609480" y="1418400"/>
            <a:ext cx="10338840" cy="4054320"/>
          </a:xfrm>
          <a:prstGeom prst="rect">
            <a:avLst/>
          </a:prstGeom>
          <a:noFill/>
          <a:ln w="9525">
            <a:noFill/>
          </a:ln>
        </p:spPr>
        <p:style>
          <a:lnRef idx="0"/>
          <a:fillRef idx="0"/>
          <a:effectRef idx="0"/>
          <a:fontRef idx="minor"/>
        </p:style>
        <p:txBody>
          <a:bodyPr lIns="90000" rIns="90000" tIns="45000" bIns="45000">
            <a:spAutoFit/>
          </a:bodyPr>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000" spc="-1" strike="noStrike">
                <a:solidFill>
                  <a:srgbClr val="ffffff"/>
                </a:solidFill>
                <a:latin typeface="Consolas"/>
                <a:ea typeface="DejaVu Sans"/>
              </a:rPr>
              <a:t>2. NginX</a:t>
            </a:r>
            <a:endParaRPr b="0" lang="en-US" sz="2000" spc="-1" strike="noStrike">
              <a:latin typeface="Arial"/>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endParaRPr b="0" lang="en-US" sz="2000" spc="-1" strike="noStrike">
              <a:latin typeface="Arial"/>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000" spc="-1" strike="noStrike">
                <a:solidFill>
                  <a:srgbClr val="ffffff"/>
                </a:solidFill>
                <a:latin typeface="Consolas"/>
                <a:ea typeface="DejaVu Sans"/>
              </a:rPr>
              <a:t>Memiliki fitur yang cepat dan mampu melayani berbagai fungsi dengan baik.</a:t>
            </a:r>
            <a:endParaRPr b="0" lang="en-US" sz="2000" spc="-1" strike="noStrike">
              <a:latin typeface="Arial"/>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endParaRPr b="0" lang="en-US" sz="2000" spc="-1" strike="noStrike">
              <a:latin typeface="Arial"/>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000" spc="-1" strike="noStrike">
                <a:solidFill>
                  <a:srgbClr val="ffffff"/>
                </a:solidFill>
                <a:latin typeface="Consolas"/>
                <a:ea typeface="DejaVu Sans"/>
              </a:rPr>
              <a:t>Nginx memiliki</a:t>
            </a:r>
            <a:r>
              <a:rPr b="0" lang="id-ID" sz="2000" spc="-1" strike="noStrike">
                <a:solidFill>
                  <a:srgbClr val="ffffff"/>
                </a:solidFill>
                <a:latin typeface="Calibri"/>
                <a:ea typeface="DejaVu Sans"/>
              </a:rPr>
              <a:t> </a:t>
            </a:r>
            <a:r>
              <a:rPr b="0" lang="en-US" sz="2000" spc="-1" strike="noStrike">
                <a:solidFill>
                  <a:srgbClr val="ffffff"/>
                </a:solidFill>
                <a:latin typeface="Consolas"/>
                <a:ea typeface="DejaVu Sans"/>
              </a:rPr>
              <a:t>banyak</a:t>
            </a:r>
            <a:r>
              <a:rPr b="0" lang="id-ID" sz="2000" spc="-1" strike="noStrike">
                <a:solidFill>
                  <a:srgbClr val="ffffff"/>
                </a:solidFill>
                <a:latin typeface="Calibri"/>
                <a:ea typeface="DejaVu Sans"/>
              </a:rPr>
              <a:t> </a:t>
            </a:r>
            <a:r>
              <a:rPr b="0" lang="en-US" sz="2000" spc="-1" strike="noStrike">
                <a:solidFill>
                  <a:srgbClr val="ffffff"/>
                </a:solidFill>
                <a:latin typeface="Consolas"/>
                <a:ea typeface="DejaVu Sans"/>
              </a:rPr>
              <a:t>kelebihan</a:t>
            </a:r>
            <a:r>
              <a:rPr b="0" lang="id-ID" sz="2000" spc="-1" strike="noStrike">
                <a:solidFill>
                  <a:srgbClr val="ffffff"/>
                </a:solidFill>
                <a:latin typeface="Calibri"/>
                <a:ea typeface="DejaVu Sans"/>
              </a:rPr>
              <a:t> </a:t>
            </a:r>
            <a:r>
              <a:rPr b="0" lang="en-US" sz="2000" spc="-1" strike="noStrike">
                <a:solidFill>
                  <a:srgbClr val="ffffff"/>
                </a:solidFill>
                <a:latin typeface="Consolas"/>
                <a:ea typeface="DejaVu Sans"/>
              </a:rPr>
              <a:t>dalam</a:t>
            </a:r>
            <a:r>
              <a:rPr b="0" lang="id-ID" sz="2000" spc="-1" strike="noStrike">
                <a:solidFill>
                  <a:srgbClr val="ffffff"/>
                </a:solidFill>
                <a:latin typeface="Calibri"/>
                <a:ea typeface="DejaVu Sans"/>
              </a:rPr>
              <a:t> </a:t>
            </a:r>
            <a:r>
              <a:rPr b="0" lang="en-US" sz="2000" spc="-1" strike="noStrike">
                <a:solidFill>
                  <a:srgbClr val="ffffff"/>
                </a:solidFill>
                <a:latin typeface="Consolas"/>
                <a:ea typeface="DejaVu Sans"/>
              </a:rPr>
              <a:t>hal</a:t>
            </a:r>
            <a:r>
              <a:rPr b="0" lang="id-ID" sz="2000" spc="-1" strike="noStrike">
                <a:solidFill>
                  <a:srgbClr val="ffffff"/>
                </a:solidFill>
                <a:latin typeface="Calibri"/>
                <a:ea typeface="DejaVu Sans"/>
              </a:rPr>
              <a:t> </a:t>
            </a:r>
            <a:r>
              <a:rPr b="0" lang="en-US" sz="2000" spc="-1" strike="noStrike">
                <a:solidFill>
                  <a:srgbClr val="ffffff"/>
                </a:solidFill>
                <a:latin typeface="Consolas"/>
                <a:ea typeface="DejaVu Sans"/>
              </a:rPr>
              <a:t>fitur, di antaranya URL rewriting, virtual host, file serving, reverse proxying, access control, dan masih</a:t>
            </a:r>
            <a:r>
              <a:rPr b="0" lang="id-ID" sz="2000" spc="-1" strike="noStrike">
                <a:solidFill>
                  <a:srgbClr val="ffffff"/>
                </a:solidFill>
                <a:latin typeface="Calibri"/>
                <a:ea typeface="DejaVu Sans"/>
              </a:rPr>
              <a:t> </a:t>
            </a:r>
            <a:r>
              <a:rPr b="0" lang="en-US" sz="2000" spc="-1" strike="noStrike">
                <a:solidFill>
                  <a:srgbClr val="ffffff"/>
                </a:solidFill>
                <a:latin typeface="Consolas"/>
                <a:ea typeface="DejaVu Sans"/>
              </a:rPr>
              <a:t>banyak</a:t>
            </a:r>
            <a:r>
              <a:rPr b="0" lang="id-ID" sz="2000" spc="-1" strike="noStrike">
                <a:solidFill>
                  <a:srgbClr val="ffffff"/>
                </a:solidFill>
                <a:latin typeface="Calibri"/>
                <a:ea typeface="DejaVu Sans"/>
              </a:rPr>
              <a:t> </a:t>
            </a:r>
            <a:r>
              <a:rPr b="0" lang="en-US" sz="2000" spc="-1" strike="noStrike">
                <a:solidFill>
                  <a:srgbClr val="ffffff"/>
                </a:solidFill>
                <a:latin typeface="Consolas"/>
                <a:ea typeface="DejaVu Sans"/>
              </a:rPr>
              <a:t>lagi</a:t>
            </a:r>
            <a:endParaRPr b="0" lang="en-US" sz="2000" spc="-1" strike="noStrike">
              <a:latin typeface="Arial"/>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endParaRPr b="0" lang="en-US" sz="2000" spc="-1" strike="noStrike">
              <a:latin typeface="Arial"/>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000" spc="-1" strike="noStrike">
                <a:solidFill>
                  <a:srgbClr val="ffffff"/>
                </a:solidFill>
                <a:latin typeface="Consolas"/>
                <a:ea typeface="DejaVu Sans"/>
              </a:rPr>
              <a:t>Keunggulan :</a:t>
            </a:r>
            <a:endParaRPr b="0" lang="en-US" sz="2000" spc="-1" strike="noStrike">
              <a:latin typeface="Arial"/>
            </a:endParaRPr>
          </a:p>
          <a:p>
            <a:pPr marL="216000" indent="-216000">
              <a:lnSpc>
                <a:spcPct val="100000"/>
              </a:lnSpc>
              <a:buClr>
                <a:srgbClr val="000000"/>
              </a:buClr>
              <a:buSzPct val="45000"/>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000" spc="-1" strike="noStrike">
                <a:solidFill>
                  <a:srgbClr val="ffffff"/>
                </a:solidFill>
                <a:latin typeface="Consolas"/>
                <a:ea typeface="DejaVu Sans"/>
              </a:rPr>
              <a:t>Ringan</a:t>
            </a:r>
            <a:endParaRPr b="0" lang="en-US" sz="2000" spc="-1" strike="noStrike">
              <a:latin typeface="Arial"/>
            </a:endParaRPr>
          </a:p>
          <a:p>
            <a:pPr marL="216000" indent="-216000">
              <a:buClr>
                <a:srgbClr val="000000"/>
              </a:buClr>
              <a:buSzPct val="45000"/>
              <a:buFont typeface="Wingdings" charset="2"/>
              <a:buChar char=""/>
            </a:pPr>
            <a:r>
              <a:rPr b="0" lang="en-US" sz="2000" spc="-1" strike="noStrike">
                <a:solidFill>
                  <a:srgbClr val="ffffff"/>
                </a:solidFill>
                <a:latin typeface="Consolas"/>
                <a:ea typeface="DejaVu Sans"/>
              </a:rPr>
              <a:t>Banyak fitur dan stabil</a:t>
            </a:r>
            <a:endParaRPr b="0" lang="en-US" sz="2000" spc="-1" strike="noStrike">
              <a:latin typeface="Arial"/>
            </a:endParaRPr>
          </a:p>
          <a:p>
            <a:pPr marL="216000" indent="-216000">
              <a:buClr>
                <a:srgbClr val="000000"/>
              </a:buClr>
              <a:buSzPct val="45000"/>
              <a:buFont typeface="Wingdings" charset="2"/>
              <a:buChar char=""/>
            </a:pPr>
            <a:r>
              <a:rPr b="0" lang="en-US" sz="2000" spc="-1" strike="noStrike">
                <a:solidFill>
                  <a:srgbClr val="ffffff"/>
                </a:solidFill>
                <a:latin typeface="Consolas"/>
                <a:ea typeface="DejaVu Sans"/>
              </a:rPr>
              <a:t>Performa tinggi</a:t>
            </a:r>
            <a:endParaRPr b="0" lang="en-US" sz="2000" spc="-1" strike="noStrike">
              <a:latin typeface="Arial"/>
            </a:endParaRPr>
          </a:p>
        </p:txBody>
      </p:sp>
      <p:pic>
        <p:nvPicPr>
          <p:cNvPr id="241" name="" descr=""/>
          <p:cNvPicPr/>
          <p:nvPr/>
        </p:nvPicPr>
        <p:blipFill>
          <a:blip r:embed="rId3"/>
          <a:stretch/>
        </p:blipFill>
        <p:spPr>
          <a:xfrm>
            <a:off x="9144000" y="5031360"/>
            <a:ext cx="2323800" cy="77868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TextShape 1"/>
          <p:cNvSpPr txBox="1"/>
          <p:nvPr/>
        </p:nvSpPr>
        <p:spPr>
          <a:xfrm>
            <a:off x="609480" y="273600"/>
            <a:ext cx="10972080" cy="1144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43" name="TextShape 2"/>
          <p:cNvSpPr txBox="1"/>
          <p:nvPr/>
        </p:nvSpPr>
        <p:spPr>
          <a:xfrm>
            <a:off x="609480" y="1604520"/>
            <a:ext cx="10972080" cy="3976920"/>
          </a:xfrm>
          <a:prstGeom prst="rect">
            <a:avLst/>
          </a:prstGeom>
          <a:noFill/>
          <a:ln w="0">
            <a:noFill/>
          </a:ln>
        </p:spPr>
        <p:txBody>
          <a:bodyPr lIns="0" rIns="0" tIns="0" bIns="0">
            <a:noAutofit/>
          </a:bodyPr>
          <a:p>
            <a:endParaRPr b="0" lang="en-US" sz="1800" spc="-1" strike="noStrike">
              <a:solidFill>
                <a:srgbClr val="000000"/>
              </a:solidFill>
              <a:latin typeface="Arial"/>
            </a:endParaRPr>
          </a:p>
        </p:txBody>
      </p:sp>
      <p:grpSp>
        <p:nvGrpSpPr>
          <p:cNvPr id="244" name="Group 3"/>
          <p:cNvGrpSpPr/>
          <p:nvPr/>
        </p:nvGrpSpPr>
        <p:grpSpPr>
          <a:xfrm>
            <a:off x="0" y="8280"/>
            <a:ext cx="12192120" cy="6857280"/>
            <a:chOff x="0" y="8280"/>
            <a:chExt cx="12192120" cy="6857280"/>
          </a:xfrm>
        </p:grpSpPr>
        <p:pic>
          <p:nvPicPr>
            <p:cNvPr id="245" name="图片 1_3" descr=""/>
            <p:cNvPicPr/>
            <p:nvPr/>
          </p:nvPicPr>
          <p:blipFill>
            <a:blip r:embed="rId1"/>
            <a:srcRect l="0" t="0" r="33134" b="0"/>
            <a:stretch/>
          </p:blipFill>
          <p:spPr>
            <a:xfrm flipH="1">
              <a:off x="4040640" y="8280"/>
              <a:ext cx="8151480" cy="6857280"/>
            </a:xfrm>
            <a:prstGeom prst="rect">
              <a:avLst/>
            </a:prstGeom>
            <a:ln w="0">
              <a:noFill/>
            </a:ln>
          </p:spPr>
        </p:pic>
        <p:sp>
          <p:nvSpPr>
            <p:cNvPr id="246" name="CustomShape 4"/>
            <p:cNvSpPr/>
            <p:nvPr/>
          </p:nvSpPr>
          <p:spPr>
            <a:xfrm>
              <a:off x="0" y="8280"/>
              <a:ext cx="4462200" cy="6857280"/>
            </a:xfrm>
            <a:prstGeom prst="rect">
              <a:avLst/>
            </a:prstGeom>
            <a:solidFill>
              <a:srgbClr val="1b2595"/>
            </a:solidFill>
            <a:ln>
              <a:noFill/>
            </a:ln>
          </p:spPr>
          <p:style>
            <a:lnRef idx="2">
              <a:schemeClr val="accent1">
                <a:shade val="50000"/>
              </a:schemeClr>
            </a:lnRef>
            <a:fillRef idx="1">
              <a:schemeClr val="accent1"/>
            </a:fillRef>
            <a:effectRef idx="0">
              <a:schemeClr val="accent1"/>
            </a:effectRef>
            <a:fontRef idx="minor"/>
          </p:style>
        </p:sp>
      </p:grpSp>
      <p:sp>
        <p:nvSpPr>
          <p:cNvPr id="247" name="CustomShape 5"/>
          <p:cNvSpPr/>
          <p:nvPr/>
        </p:nvSpPr>
        <p:spPr>
          <a:xfrm>
            <a:off x="479520" y="548640"/>
            <a:ext cx="10338840" cy="364680"/>
          </a:xfrm>
          <a:prstGeom prst="rect">
            <a:avLst/>
          </a:prstGeom>
          <a:noFill/>
          <a:ln w="9525">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ffffff"/>
                </a:solidFill>
                <a:latin typeface="Calibri"/>
                <a:ea typeface="DejaVu Sans"/>
              </a:rPr>
              <a:t>Jenis-Jenis Web Server</a:t>
            </a:r>
            <a:endParaRPr b="0" lang="en-US" sz="1800" spc="-1" strike="noStrike">
              <a:latin typeface="Arial"/>
            </a:endParaRPr>
          </a:p>
        </p:txBody>
      </p:sp>
      <p:pic>
        <p:nvPicPr>
          <p:cNvPr id="248" name="Picture 6_3" descr="image_2022-03-06_220016-removebg-preview"/>
          <p:cNvPicPr/>
          <p:nvPr/>
        </p:nvPicPr>
        <p:blipFill>
          <a:blip r:embed="rId2">
            <a:lum bright="60000"/>
          </a:blip>
          <a:stretch/>
        </p:blipFill>
        <p:spPr>
          <a:xfrm rot="18394800">
            <a:off x="10643400" y="-459360"/>
            <a:ext cx="4465080" cy="4465080"/>
          </a:xfrm>
          <a:prstGeom prst="rect">
            <a:avLst/>
          </a:prstGeom>
          <a:ln w="0">
            <a:noFill/>
          </a:ln>
        </p:spPr>
      </p:pic>
      <p:sp>
        <p:nvSpPr>
          <p:cNvPr id="249" name="CustomShape 6"/>
          <p:cNvSpPr/>
          <p:nvPr/>
        </p:nvSpPr>
        <p:spPr>
          <a:xfrm>
            <a:off x="609480" y="1418400"/>
            <a:ext cx="10338840" cy="4113000"/>
          </a:xfrm>
          <a:prstGeom prst="rect">
            <a:avLst/>
          </a:prstGeom>
          <a:noFill/>
          <a:ln w="9525">
            <a:noFill/>
          </a:ln>
        </p:spPr>
        <p:style>
          <a:lnRef idx="0"/>
          <a:fillRef idx="0"/>
          <a:effectRef idx="0"/>
          <a:fontRef idx="minor"/>
        </p:style>
        <p:txBody>
          <a:bodyPr lIns="90000" rIns="90000" tIns="45000" bIns="45000">
            <a:spAutoFit/>
          </a:bodyPr>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3. </a:t>
            </a:r>
            <a:r>
              <a:rPr b="0" lang="en-US" sz="2400" spc="-1" strike="noStrike">
                <a:solidFill>
                  <a:srgbClr val="ffffff"/>
                </a:solidFill>
                <a:latin typeface="Times New Roman"/>
                <a:ea typeface="DejaVu Sans"/>
              </a:rPr>
              <a:t>IIS (Internet Information Services) </a:t>
            </a:r>
            <a:endParaRPr b="0" lang="en-US" sz="2400" spc="-1" strike="noStrike">
              <a:latin typeface="Times New Roman"/>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web server yang bekerja pada jenis</a:t>
            </a:r>
            <a:r>
              <a:rPr b="0" lang="id-ID"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protokol</a:t>
            </a:r>
            <a:r>
              <a:rPr b="0" lang="id-ID"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seperti DNS, TCP/IP, atau</a:t>
            </a:r>
            <a:r>
              <a:rPr b="0" lang="id-ID"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beragam software lainnya yang berguna</a:t>
            </a:r>
            <a:r>
              <a:rPr b="0" lang="id-ID"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untuk</a:t>
            </a:r>
            <a:r>
              <a:rPr b="0" lang="id-ID"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merangkai</a:t>
            </a:r>
            <a:r>
              <a:rPr b="0" lang="id-ID"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sebuah situs.</a:t>
            </a:r>
            <a:endParaRPr b="0" lang="en-US" sz="2400" spc="-1" strike="noStrike">
              <a:latin typeface="Times New Roman"/>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endParaRPr b="0" lang="en-US" sz="2400" spc="-1" strike="noStrike">
              <a:latin typeface="Times New Roman"/>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Web server ini berjalan di windows saja karena sudah include dalam OS windows dimana kita tinggal mengaktifkan pada menu “Turn Windows Features On Or Off “ </a:t>
            </a:r>
            <a:endParaRPr b="0" lang="en-US" sz="2400" spc="-1" strike="noStrike">
              <a:latin typeface="Times New Roman"/>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Keunggulan :</a:t>
            </a:r>
            <a:endParaRPr b="0" lang="en-US" sz="2400" spc="-1" strike="noStrike">
              <a:latin typeface="Times New Roman"/>
            </a:endParaRPr>
          </a:p>
          <a:p>
            <a:pPr marL="216000" indent="-216000">
              <a:lnSpc>
                <a:spcPct val="100000"/>
              </a:lnSpc>
              <a:buClr>
                <a:srgbClr val="000000"/>
              </a:buClr>
              <a:buSzPct val="45000"/>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IIS mendukung penuh pada Windows</a:t>
            </a:r>
            <a:endParaRPr b="0" lang="en-US" sz="2400" spc="-1" strike="noStrike">
              <a:latin typeface="Times New Roman"/>
            </a:endParaRPr>
          </a:p>
          <a:p>
            <a:pPr marL="216000" indent="-216000">
              <a:lnSpc>
                <a:spcPct val="100000"/>
              </a:lnSpc>
              <a:buClr>
                <a:srgbClr val="000000"/>
              </a:buClr>
              <a:buSzPct val="45000"/>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Adanya kemampuan pengecekan kesalahan</a:t>
            </a:r>
            <a:endParaRPr b="0" lang="en-US" sz="2400" spc="-1" strike="noStrike">
              <a:latin typeface="Times New Roman"/>
            </a:endParaRPr>
          </a:p>
          <a:p>
            <a:pPr marL="216000" indent="-216000">
              <a:lnSpc>
                <a:spcPct val="100000"/>
              </a:lnSpc>
              <a:buClr>
                <a:srgbClr val="000000"/>
              </a:buClr>
              <a:buSzPct val="45000"/>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Kerja menggunakan PHP lebih stabil</a:t>
            </a:r>
            <a:endParaRPr b="0" lang="en-US" sz="2400" spc="-1" strike="noStrike">
              <a:latin typeface="Times New Roman"/>
            </a:endParaRPr>
          </a:p>
        </p:txBody>
      </p:sp>
      <p:pic>
        <p:nvPicPr>
          <p:cNvPr id="250" name="" descr=""/>
          <p:cNvPicPr/>
          <p:nvPr/>
        </p:nvPicPr>
        <p:blipFill>
          <a:blip r:embed="rId3"/>
          <a:stretch/>
        </p:blipFill>
        <p:spPr>
          <a:xfrm>
            <a:off x="6400800" y="5715000"/>
            <a:ext cx="2057400" cy="879480"/>
          </a:xfrm>
          <a:prstGeom prst="rect">
            <a:avLst/>
          </a:prstGeom>
          <a:ln w="0">
            <a:noFill/>
          </a:ln>
        </p:spPr>
      </p:pic>
      <p:pic>
        <p:nvPicPr>
          <p:cNvPr id="251" name="" descr=""/>
          <p:cNvPicPr/>
          <p:nvPr/>
        </p:nvPicPr>
        <p:blipFill>
          <a:blip r:embed="rId4"/>
          <a:stretch/>
        </p:blipFill>
        <p:spPr>
          <a:xfrm>
            <a:off x="8686800" y="3804840"/>
            <a:ext cx="3419640" cy="301500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TextShape 1"/>
          <p:cNvSpPr txBox="1"/>
          <p:nvPr/>
        </p:nvSpPr>
        <p:spPr>
          <a:xfrm>
            <a:off x="609480" y="273600"/>
            <a:ext cx="10972080" cy="1144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53" name="TextShape 2"/>
          <p:cNvSpPr txBox="1"/>
          <p:nvPr/>
        </p:nvSpPr>
        <p:spPr>
          <a:xfrm>
            <a:off x="609480" y="1604520"/>
            <a:ext cx="10972080" cy="3976920"/>
          </a:xfrm>
          <a:prstGeom prst="rect">
            <a:avLst/>
          </a:prstGeom>
          <a:noFill/>
          <a:ln w="0">
            <a:noFill/>
          </a:ln>
        </p:spPr>
        <p:txBody>
          <a:bodyPr lIns="0" rIns="0" tIns="0" bIns="0">
            <a:noAutofit/>
          </a:bodyPr>
          <a:p>
            <a:endParaRPr b="0" lang="en-US" sz="1800" spc="-1" strike="noStrike">
              <a:solidFill>
                <a:srgbClr val="000000"/>
              </a:solidFill>
              <a:latin typeface="Arial"/>
            </a:endParaRPr>
          </a:p>
        </p:txBody>
      </p:sp>
      <p:grpSp>
        <p:nvGrpSpPr>
          <p:cNvPr id="254" name="Group 3"/>
          <p:cNvGrpSpPr/>
          <p:nvPr/>
        </p:nvGrpSpPr>
        <p:grpSpPr>
          <a:xfrm>
            <a:off x="0" y="8280"/>
            <a:ext cx="12192120" cy="6857280"/>
            <a:chOff x="0" y="8280"/>
            <a:chExt cx="12192120" cy="6857280"/>
          </a:xfrm>
        </p:grpSpPr>
        <p:pic>
          <p:nvPicPr>
            <p:cNvPr id="255" name="图片 1_1" descr=""/>
            <p:cNvPicPr/>
            <p:nvPr/>
          </p:nvPicPr>
          <p:blipFill>
            <a:blip r:embed="rId1"/>
            <a:srcRect l="0" t="0" r="33134" b="0"/>
            <a:stretch/>
          </p:blipFill>
          <p:spPr>
            <a:xfrm flipH="1">
              <a:off x="4040640" y="8280"/>
              <a:ext cx="8151480" cy="6857280"/>
            </a:xfrm>
            <a:prstGeom prst="rect">
              <a:avLst/>
            </a:prstGeom>
            <a:ln w="0">
              <a:noFill/>
            </a:ln>
          </p:spPr>
        </p:pic>
        <p:sp>
          <p:nvSpPr>
            <p:cNvPr id="256" name="CustomShape 4"/>
            <p:cNvSpPr/>
            <p:nvPr/>
          </p:nvSpPr>
          <p:spPr>
            <a:xfrm>
              <a:off x="0" y="8280"/>
              <a:ext cx="4462200" cy="6857280"/>
            </a:xfrm>
            <a:prstGeom prst="rect">
              <a:avLst/>
            </a:prstGeom>
            <a:solidFill>
              <a:srgbClr val="1b2595"/>
            </a:solidFill>
            <a:ln>
              <a:noFill/>
            </a:ln>
          </p:spPr>
          <p:style>
            <a:lnRef idx="2">
              <a:schemeClr val="accent1">
                <a:shade val="50000"/>
              </a:schemeClr>
            </a:lnRef>
            <a:fillRef idx="1">
              <a:schemeClr val="accent1"/>
            </a:fillRef>
            <a:effectRef idx="0">
              <a:schemeClr val="accent1"/>
            </a:effectRef>
            <a:fontRef idx="minor"/>
          </p:style>
        </p:sp>
      </p:grpSp>
      <p:sp>
        <p:nvSpPr>
          <p:cNvPr id="257" name="CustomShape 5"/>
          <p:cNvSpPr/>
          <p:nvPr/>
        </p:nvSpPr>
        <p:spPr>
          <a:xfrm>
            <a:off x="479520" y="548640"/>
            <a:ext cx="10338840" cy="364680"/>
          </a:xfrm>
          <a:prstGeom prst="rect">
            <a:avLst/>
          </a:prstGeom>
          <a:noFill/>
          <a:ln w="9525">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ffffff"/>
                </a:solidFill>
                <a:latin typeface="Calibri"/>
                <a:ea typeface="DejaVu Sans"/>
              </a:rPr>
              <a:t>Jenis-Jenis Web Server</a:t>
            </a:r>
            <a:endParaRPr b="0" lang="en-US" sz="1800" spc="-1" strike="noStrike">
              <a:latin typeface="Arial"/>
            </a:endParaRPr>
          </a:p>
        </p:txBody>
      </p:sp>
      <p:pic>
        <p:nvPicPr>
          <p:cNvPr id="258" name="Picture 6_1" descr="image_2022-03-06_220016-removebg-preview"/>
          <p:cNvPicPr/>
          <p:nvPr/>
        </p:nvPicPr>
        <p:blipFill>
          <a:blip r:embed="rId2">
            <a:lum bright="60000"/>
          </a:blip>
          <a:stretch/>
        </p:blipFill>
        <p:spPr>
          <a:xfrm rot="18394800">
            <a:off x="10643400" y="-459360"/>
            <a:ext cx="4465080" cy="4465080"/>
          </a:xfrm>
          <a:prstGeom prst="rect">
            <a:avLst/>
          </a:prstGeom>
          <a:ln w="0">
            <a:noFill/>
          </a:ln>
        </p:spPr>
      </p:pic>
      <p:sp>
        <p:nvSpPr>
          <p:cNvPr id="259" name="CustomShape 6"/>
          <p:cNvSpPr/>
          <p:nvPr/>
        </p:nvSpPr>
        <p:spPr>
          <a:xfrm>
            <a:off x="609480" y="1418400"/>
            <a:ext cx="10338840" cy="4478760"/>
          </a:xfrm>
          <a:prstGeom prst="rect">
            <a:avLst/>
          </a:prstGeom>
          <a:noFill/>
          <a:ln w="9525">
            <a:noFill/>
          </a:ln>
        </p:spPr>
        <p:style>
          <a:lnRef idx="0"/>
          <a:fillRef idx="0"/>
          <a:effectRef idx="0"/>
          <a:fontRef idx="minor"/>
        </p:style>
        <p:txBody>
          <a:bodyPr lIns="90000" rIns="90000" tIns="45000" bIns="45000">
            <a:spAutoFit/>
          </a:bodyPr>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3</a:t>
            </a:r>
            <a:r>
              <a:rPr b="0" lang="en-US" sz="2400" spc="-1" strike="noStrike">
                <a:solidFill>
                  <a:srgbClr val="ffffff"/>
                </a:solidFill>
                <a:latin typeface="Times New Roman"/>
                <a:ea typeface="DejaVu Sans"/>
              </a:rPr>
              <a:t>.</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L</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g</a:t>
            </a:r>
            <a:r>
              <a:rPr b="0" lang="en-US" sz="2400" spc="-1" strike="noStrike">
                <a:solidFill>
                  <a:srgbClr val="ffffff"/>
                </a:solidFill>
                <a:latin typeface="Times New Roman"/>
                <a:ea typeface="DejaVu Sans"/>
              </a:rPr>
              <a:t>h</a:t>
            </a:r>
            <a:r>
              <a:rPr b="0" lang="en-US" sz="2400" spc="-1" strike="noStrike">
                <a:solidFill>
                  <a:srgbClr val="ffffff"/>
                </a:solidFill>
                <a:latin typeface="Times New Roman"/>
                <a:ea typeface="DejaVu Sans"/>
              </a:rPr>
              <a:t>t</a:t>
            </a:r>
            <a:r>
              <a:rPr b="0" lang="en-US" sz="2400" spc="-1" strike="noStrike">
                <a:solidFill>
                  <a:srgbClr val="ffffff"/>
                </a:solidFill>
                <a:latin typeface="Times New Roman"/>
                <a:ea typeface="DejaVu Sans"/>
              </a:rPr>
              <a:t>t</a:t>
            </a:r>
            <a:r>
              <a:rPr b="0" lang="en-US" sz="2400" spc="-1" strike="noStrike">
                <a:solidFill>
                  <a:srgbClr val="ffffff"/>
                </a:solidFill>
                <a:latin typeface="Times New Roman"/>
                <a:ea typeface="DejaVu Sans"/>
              </a:rPr>
              <a:t>p</a:t>
            </a:r>
            <a:r>
              <a:rPr b="0" lang="en-US" sz="2400" spc="-1" strike="noStrike">
                <a:solidFill>
                  <a:srgbClr val="ffffff"/>
                </a:solidFill>
                <a:latin typeface="Times New Roman"/>
                <a:ea typeface="DejaVu Sans"/>
              </a:rPr>
              <a:t>d</a:t>
            </a:r>
            <a:endParaRPr b="0" lang="en-US" sz="2400" spc="-1" strike="noStrike">
              <a:latin typeface="Times New Roman"/>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P</a:t>
            </a: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o</a:t>
            </a:r>
            <a:r>
              <a:rPr b="0" lang="en-US" sz="2400" spc="-1" strike="noStrike">
                <a:solidFill>
                  <a:srgbClr val="ffffff"/>
                </a:solidFill>
                <a:latin typeface="Times New Roman"/>
                <a:ea typeface="DejaVu Sans"/>
              </a:rPr>
              <a:t>g</a:t>
            </a: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m</a:t>
            </a:r>
            <a:r>
              <a:rPr b="0" lang="en-US" sz="2400" spc="-1" strike="noStrike">
                <a:solidFill>
                  <a:srgbClr val="ffffff"/>
                </a:solidFill>
                <a:latin typeface="Times New Roman"/>
                <a:ea typeface="DejaVu Sans"/>
              </a:rPr>
              <a:t>m</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s</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l</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J</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m</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t</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l</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h</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m</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c</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p</a:t>
            </a:r>
            <a:r>
              <a:rPr b="0" lang="en-US" sz="2400" spc="-1" strike="noStrike">
                <a:solidFill>
                  <a:srgbClr val="ffffff"/>
                </a:solidFill>
                <a:latin typeface="Times New Roman"/>
                <a:ea typeface="DejaVu Sans"/>
              </a:rPr>
              <a:t>t</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k</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w</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b</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s</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v</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b</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b</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s</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s</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o</a:t>
            </a:r>
            <a:r>
              <a:rPr b="0" lang="en-US" sz="2400" spc="-1" strike="noStrike">
                <a:solidFill>
                  <a:srgbClr val="ffffff"/>
                </a:solidFill>
                <a:latin typeface="Times New Roman"/>
                <a:ea typeface="DejaVu Sans"/>
              </a:rPr>
              <a:t>p</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s</a:t>
            </a:r>
            <a:r>
              <a:rPr b="0" lang="en-US" sz="2400" spc="-1" strike="noStrike">
                <a:solidFill>
                  <a:srgbClr val="ffffff"/>
                </a:solidFill>
                <a:latin typeface="Times New Roman"/>
                <a:ea typeface="DejaVu Sans"/>
              </a:rPr>
              <a:t>o</a:t>
            </a:r>
            <a:r>
              <a:rPr b="0" lang="en-US" sz="2400" spc="-1" strike="noStrike">
                <a:solidFill>
                  <a:srgbClr val="ffffff"/>
                </a:solidFill>
                <a:latin typeface="Times New Roman"/>
                <a:ea typeface="DejaVu Sans"/>
              </a:rPr>
              <a:t>u</a:t>
            </a: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c</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g</a:t>
            </a:r>
            <a:r>
              <a:rPr b="0" lang="en-US" sz="2400" spc="-1" strike="noStrike">
                <a:solidFill>
                  <a:srgbClr val="ffffff"/>
                </a:solidFill>
                <a:latin typeface="Times New Roman"/>
                <a:ea typeface="DejaVu Sans"/>
              </a:rPr>
              <a:t>u</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m</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d</a:t>
            </a:r>
            <a:r>
              <a:rPr b="0" lang="en-US" sz="2400" spc="-1" strike="noStrike">
                <a:solidFill>
                  <a:srgbClr val="ffffff"/>
                </a:solidFill>
                <a:latin typeface="Times New Roman"/>
                <a:ea typeface="DejaVu Sans"/>
              </a:rPr>
              <a:t>u</a:t>
            </a:r>
            <a:r>
              <a:rPr b="0" lang="en-US" sz="2400" spc="-1" strike="noStrike">
                <a:solidFill>
                  <a:srgbClr val="ffffff"/>
                </a:solidFill>
                <a:latin typeface="Times New Roman"/>
                <a:ea typeface="DejaVu Sans"/>
              </a:rPr>
              <a:t>k</a:t>
            </a:r>
            <a:r>
              <a:rPr b="0" lang="en-US" sz="2400" spc="-1" strike="noStrike">
                <a:solidFill>
                  <a:srgbClr val="ffffff"/>
                </a:solidFill>
                <a:latin typeface="Times New Roman"/>
                <a:ea typeface="DejaVu Sans"/>
              </a:rPr>
              <a:t>u</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g</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s</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s</a:t>
            </a:r>
            <a:r>
              <a:rPr b="0" lang="en-US" sz="2400" spc="-1" strike="noStrike">
                <a:solidFill>
                  <a:srgbClr val="ffffff"/>
                </a:solidFill>
                <a:latin typeface="Times New Roman"/>
                <a:ea typeface="DejaVu Sans"/>
              </a:rPr>
              <a:t>t</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m</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L</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u</a:t>
            </a:r>
            <a:r>
              <a:rPr b="0" lang="en-US" sz="2400" spc="-1" strike="noStrike">
                <a:solidFill>
                  <a:srgbClr val="ffffff"/>
                </a:solidFill>
                <a:latin typeface="Times New Roman"/>
                <a:ea typeface="DejaVu Sans"/>
              </a:rPr>
              <a:t>x</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d</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U</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x</a:t>
            </a:r>
            <a:r>
              <a:rPr b="0" lang="en-US" sz="2400" spc="-1" strike="noStrike">
                <a:solidFill>
                  <a:srgbClr val="ffffff"/>
                </a:solidFill>
                <a:latin typeface="Times New Roman"/>
                <a:ea typeface="DejaVu Sans"/>
              </a:rPr>
              <a:t>.</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B</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l</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d</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l</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h</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t</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d</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s</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g</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k</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u</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g</a:t>
            </a:r>
            <a:r>
              <a:rPr b="0" lang="en-US" sz="2400" spc="-1" strike="noStrike">
                <a:solidFill>
                  <a:srgbClr val="ffffff"/>
                </a:solidFill>
                <a:latin typeface="Times New Roman"/>
                <a:ea typeface="DejaVu Sans"/>
              </a:rPr>
              <a:t>g</a:t>
            </a:r>
            <a:r>
              <a:rPr b="0" lang="en-US" sz="2400" spc="-1" strike="noStrike">
                <a:solidFill>
                  <a:srgbClr val="ffffff"/>
                </a:solidFill>
                <a:latin typeface="Times New Roman"/>
                <a:ea typeface="DejaVu Sans"/>
              </a:rPr>
              <a:t>u</a:t>
            </a:r>
            <a:r>
              <a:rPr b="0" lang="en-US" sz="2400" spc="-1" strike="noStrike">
                <a:solidFill>
                  <a:srgbClr val="ffffff"/>
                </a:solidFill>
                <a:latin typeface="Times New Roman"/>
                <a:ea typeface="DejaVu Sans"/>
              </a:rPr>
              <a:t>l</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w</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b</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s</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v</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y</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g</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s</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t</a:t>
            </a:r>
            <a:r>
              <a:rPr b="0" lang="en-US" sz="2400" spc="-1" strike="noStrike">
                <a:solidFill>
                  <a:srgbClr val="ffffff"/>
                </a:solidFill>
                <a:latin typeface="Times New Roman"/>
                <a:ea typeface="DejaVu Sans"/>
              </a:rPr>
              <a:t>u</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m</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m</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l</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k</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b</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b</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p</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k</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u</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g</a:t>
            </a:r>
            <a:r>
              <a:rPr b="0" lang="en-US" sz="2400" spc="-1" strike="noStrike">
                <a:solidFill>
                  <a:srgbClr val="ffffff"/>
                </a:solidFill>
                <a:latin typeface="Times New Roman"/>
                <a:ea typeface="DejaVu Sans"/>
              </a:rPr>
              <a:t>g</a:t>
            </a:r>
            <a:r>
              <a:rPr b="0" lang="en-US" sz="2400" spc="-1" strike="noStrike">
                <a:solidFill>
                  <a:srgbClr val="ffffff"/>
                </a:solidFill>
                <a:latin typeface="Times New Roman"/>
                <a:ea typeface="DejaVu Sans"/>
              </a:rPr>
              <a:t>u</a:t>
            </a:r>
            <a:r>
              <a:rPr b="0" lang="en-US" sz="2400" spc="-1" strike="noStrike">
                <a:solidFill>
                  <a:srgbClr val="ffffff"/>
                </a:solidFill>
                <a:latin typeface="Times New Roman"/>
                <a:ea typeface="DejaVu Sans"/>
              </a:rPr>
              <a:t>l</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b</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d</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s</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k</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f</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t</a:t>
            </a:r>
            <a:r>
              <a:rPr b="0" lang="en-US" sz="2400" spc="-1" strike="noStrike">
                <a:solidFill>
                  <a:srgbClr val="ffffff"/>
                </a:solidFill>
                <a:latin typeface="Times New Roman"/>
                <a:ea typeface="DejaVu Sans"/>
              </a:rPr>
              <a:t>u</a:t>
            </a: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t</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m</a:t>
            </a:r>
            <a:r>
              <a:rPr b="0" lang="en-US" sz="2400" spc="-1" strike="noStrike">
                <a:solidFill>
                  <a:srgbClr val="ffffff"/>
                </a:solidFill>
                <a:latin typeface="Times New Roman"/>
                <a:ea typeface="DejaVu Sans"/>
              </a:rPr>
              <a:t>b</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h</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y</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g</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t</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s</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d</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S</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p</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t</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F</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s</a:t>
            </a:r>
            <a:r>
              <a:rPr b="0" lang="en-US" sz="2400" spc="-1" strike="noStrike">
                <a:solidFill>
                  <a:srgbClr val="ffffff"/>
                </a:solidFill>
                <a:latin typeface="Times New Roman"/>
                <a:ea typeface="DejaVu Sans"/>
              </a:rPr>
              <a:t>t</a:t>
            </a:r>
            <a:r>
              <a:rPr b="0" lang="en-US" sz="2400" spc="-1" strike="noStrike">
                <a:solidFill>
                  <a:srgbClr val="ffffff"/>
                </a:solidFill>
                <a:latin typeface="Times New Roman"/>
                <a:ea typeface="DejaVu Sans"/>
              </a:rPr>
              <a:t>C</a:t>
            </a:r>
            <a:r>
              <a:rPr b="0" lang="en-US" sz="2400" spc="-1" strike="noStrike">
                <a:solidFill>
                  <a:srgbClr val="ffffff"/>
                </a:solidFill>
                <a:latin typeface="Times New Roman"/>
                <a:ea typeface="DejaVu Sans"/>
              </a:rPr>
              <a:t>G</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O</a:t>
            </a:r>
            <a:r>
              <a:rPr b="0" lang="en-US" sz="2400" spc="-1" strike="noStrike">
                <a:solidFill>
                  <a:srgbClr val="ffffff"/>
                </a:solidFill>
                <a:latin typeface="Times New Roman"/>
                <a:ea typeface="DejaVu Sans"/>
              </a:rPr>
              <a:t>u</a:t>
            </a:r>
            <a:r>
              <a:rPr b="0" lang="en-US" sz="2400" spc="-1" strike="noStrike">
                <a:solidFill>
                  <a:srgbClr val="ffffff"/>
                </a:solidFill>
                <a:latin typeface="Times New Roman"/>
                <a:ea typeface="DejaVu Sans"/>
              </a:rPr>
              <a:t>t</a:t>
            </a:r>
            <a:r>
              <a:rPr b="0" lang="en-US" sz="2400" spc="-1" strike="noStrike">
                <a:solidFill>
                  <a:srgbClr val="ffffff"/>
                </a:solidFill>
                <a:latin typeface="Times New Roman"/>
                <a:ea typeface="DejaVu Sans"/>
              </a:rPr>
              <a:t>p</a:t>
            </a:r>
            <a:r>
              <a:rPr b="0" lang="en-US" sz="2400" spc="-1" strike="noStrike">
                <a:solidFill>
                  <a:srgbClr val="ffffff"/>
                </a:solidFill>
                <a:latin typeface="Times New Roman"/>
                <a:ea typeface="DejaVu Sans"/>
              </a:rPr>
              <a:t>u</a:t>
            </a:r>
            <a:r>
              <a:rPr b="0" lang="en-US" sz="2400" spc="-1" strike="noStrike">
                <a:solidFill>
                  <a:srgbClr val="ffffff"/>
                </a:solidFill>
                <a:latin typeface="Times New Roman"/>
                <a:ea typeface="DejaVu Sans"/>
              </a:rPr>
              <a:t>t</a:t>
            </a:r>
            <a:r>
              <a:rPr b="0" lang="en-US" sz="2400" spc="-1" strike="noStrike">
                <a:solidFill>
                  <a:srgbClr val="ffffff"/>
                </a:solidFill>
                <a:latin typeface="Times New Roman"/>
                <a:ea typeface="DejaVu Sans"/>
              </a:rPr>
              <a:t>-</a:t>
            </a:r>
            <a:r>
              <a:rPr b="0" lang="en-US" sz="2400" spc="-1" strike="noStrike">
                <a:solidFill>
                  <a:srgbClr val="ffffff"/>
                </a:solidFill>
                <a:latin typeface="Times New Roman"/>
                <a:ea typeface="DejaVu Sans"/>
              </a:rPr>
              <a:t>C</a:t>
            </a:r>
            <a:r>
              <a:rPr b="0" lang="en-US" sz="2400" spc="-1" strike="noStrike">
                <a:solidFill>
                  <a:srgbClr val="ffffff"/>
                </a:solidFill>
                <a:latin typeface="Times New Roman"/>
                <a:ea typeface="DejaVu Sans"/>
              </a:rPr>
              <a:t>o</a:t>
            </a:r>
            <a:r>
              <a:rPr b="0" lang="en-US" sz="2400" spc="-1" strike="noStrike">
                <a:solidFill>
                  <a:srgbClr val="ffffff"/>
                </a:solidFill>
                <a:latin typeface="Times New Roman"/>
                <a:ea typeface="DejaVu Sans"/>
              </a:rPr>
              <a:t>m</a:t>
            </a:r>
            <a:r>
              <a:rPr b="0" lang="en-US" sz="2400" spc="-1" strike="noStrike">
                <a:solidFill>
                  <a:srgbClr val="ffffff"/>
                </a:solidFill>
                <a:latin typeface="Times New Roman"/>
                <a:ea typeface="DejaVu Sans"/>
              </a:rPr>
              <a:t>p</a:t>
            </a: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s</a:t>
            </a:r>
            <a:r>
              <a:rPr b="0" lang="en-US" sz="2400" spc="-1" strike="noStrike">
                <a:solidFill>
                  <a:srgbClr val="ffffff"/>
                </a:solidFill>
                <a:latin typeface="Times New Roman"/>
                <a:ea typeface="DejaVu Sans"/>
              </a:rPr>
              <a:t>s</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o</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d</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U</a:t>
            </a: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L</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W</a:t>
            </a: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t</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g</a:t>
            </a:r>
            <a:r>
              <a:rPr b="0" lang="en-US" sz="2400" spc="-1" strike="noStrike">
                <a:solidFill>
                  <a:srgbClr val="ffffff"/>
                </a:solidFill>
                <a:latin typeface="Times New Roman"/>
                <a:ea typeface="DejaVu Sans"/>
              </a:rPr>
              <a:t>.</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J</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k</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k</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m</a:t>
            </a:r>
            <a:r>
              <a:rPr b="0" lang="en-US" sz="2400" spc="-1" strike="noStrike">
                <a:solidFill>
                  <a:srgbClr val="ffffff"/>
                </a:solidFill>
                <a:latin typeface="Times New Roman"/>
                <a:ea typeface="DejaVu Sans"/>
              </a:rPr>
              <a:t>u</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m</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g</a:t>
            </a:r>
            <a:r>
              <a:rPr b="0" lang="en-US" sz="2400" spc="-1" strike="noStrike">
                <a:solidFill>
                  <a:srgbClr val="ffffff"/>
                </a:solidFill>
                <a:latin typeface="Times New Roman"/>
                <a:ea typeface="DejaVu Sans"/>
              </a:rPr>
              <a:t>g</a:t>
            </a:r>
            <a:r>
              <a:rPr b="0" lang="en-US" sz="2400" spc="-1" strike="noStrike">
                <a:solidFill>
                  <a:srgbClr val="ffffff"/>
                </a:solidFill>
                <a:latin typeface="Times New Roman"/>
                <a:ea typeface="DejaVu Sans"/>
              </a:rPr>
              <a:t>u</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k</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w</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b</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s</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v</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L</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g</a:t>
            </a:r>
            <a:r>
              <a:rPr b="0" lang="en-US" sz="2400" spc="-1" strike="noStrike">
                <a:solidFill>
                  <a:srgbClr val="ffffff"/>
                </a:solidFill>
                <a:latin typeface="Times New Roman"/>
                <a:ea typeface="DejaVu Sans"/>
              </a:rPr>
              <a:t>h</a:t>
            </a:r>
            <a:r>
              <a:rPr b="0" lang="en-US" sz="2400" spc="-1" strike="noStrike">
                <a:solidFill>
                  <a:srgbClr val="ffffff"/>
                </a:solidFill>
                <a:latin typeface="Times New Roman"/>
                <a:ea typeface="DejaVu Sans"/>
              </a:rPr>
              <a:t>t</a:t>
            </a:r>
            <a:r>
              <a:rPr b="0" lang="en-US" sz="2400" spc="-1" strike="noStrike">
                <a:solidFill>
                  <a:srgbClr val="ffffff"/>
                </a:solidFill>
                <a:latin typeface="Times New Roman"/>
                <a:ea typeface="DejaVu Sans"/>
              </a:rPr>
              <a:t>t</a:t>
            </a:r>
            <a:r>
              <a:rPr b="0" lang="en-US" sz="2400" spc="-1" strike="noStrike">
                <a:solidFill>
                  <a:srgbClr val="ffffff"/>
                </a:solidFill>
                <a:latin typeface="Times New Roman"/>
                <a:ea typeface="DejaVu Sans"/>
              </a:rPr>
              <a:t>p</a:t>
            </a:r>
            <a:r>
              <a:rPr b="0" lang="en-US" sz="2400" spc="-1" strike="noStrike">
                <a:solidFill>
                  <a:srgbClr val="ffffff"/>
                </a:solidFill>
                <a:latin typeface="Times New Roman"/>
                <a:ea typeface="DejaVu Sans"/>
              </a:rPr>
              <a:t>d</a:t>
            </a:r>
            <a:r>
              <a:rPr b="0" lang="en-US" sz="2400" spc="-1" strike="noStrike">
                <a:solidFill>
                  <a:srgbClr val="ffffff"/>
                </a:solidFill>
                <a:latin typeface="Times New Roman"/>
                <a:ea typeface="DejaVu Sans"/>
              </a:rPr>
              <a:t>,</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k</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m</a:t>
            </a:r>
            <a:r>
              <a:rPr b="0" lang="en-US" sz="2400" spc="-1" strike="noStrike">
                <a:solidFill>
                  <a:srgbClr val="ffffff"/>
                </a:solidFill>
                <a:latin typeface="Times New Roman"/>
                <a:ea typeface="DejaVu Sans"/>
              </a:rPr>
              <a:t>u</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k</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m</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s</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k</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p</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f</a:t>
            </a:r>
            <a:r>
              <a:rPr b="0" lang="en-US" sz="2400" spc="-1" strike="noStrike">
                <a:solidFill>
                  <a:srgbClr val="ffffff"/>
                </a:solidFill>
                <a:latin typeface="Times New Roman"/>
                <a:ea typeface="DejaVu Sans"/>
              </a:rPr>
              <a:t>o</a:t>
            </a: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m</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y</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g</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l</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b</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h</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c</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p</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t</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d</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f</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k</a:t>
            </a:r>
            <a:r>
              <a:rPr b="0" lang="en-US" sz="2400" spc="-1" strike="noStrike">
                <a:solidFill>
                  <a:srgbClr val="ffffff"/>
                </a:solidFill>
                <a:latin typeface="Times New Roman"/>
                <a:ea typeface="DejaVu Sans"/>
              </a:rPr>
              <a:t>t</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f</a:t>
            </a:r>
            <a:r>
              <a:rPr b="0" lang="en-US" sz="2400" spc="-1" strike="noStrike">
                <a:solidFill>
                  <a:srgbClr val="ffffff"/>
                </a:solidFill>
                <a:latin typeface="Times New Roman"/>
                <a:ea typeface="DejaVu Sans"/>
              </a:rPr>
              <a:t>.</a:t>
            </a:r>
            <a:endParaRPr b="0" lang="en-US" sz="2400" spc="-1" strike="noStrike">
              <a:latin typeface="Times New Roman"/>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 </a:t>
            </a:r>
            <a:endParaRPr b="0" lang="en-US" sz="2400" spc="-1" strike="noStrike">
              <a:latin typeface="Times New Roman"/>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K</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u</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g</a:t>
            </a:r>
            <a:r>
              <a:rPr b="0" lang="en-US" sz="2400" spc="-1" strike="noStrike">
                <a:solidFill>
                  <a:srgbClr val="ffffff"/>
                </a:solidFill>
                <a:latin typeface="Times New Roman"/>
                <a:ea typeface="DejaVu Sans"/>
              </a:rPr>
              <a:t>g</a:t>
            </a:r>
            <a:r>
              <a:rPr b="0" lang="en-US" sz="2400" spc="-1" strike="noStrike">
                <a:solidFill>
                  <a:srgbClr val="ffffff"/>
                </a:solidFill>
                <a:latin typeface="Times New Roman"/>
                <a:ea typeface="DejaVu Sans"/>
              </a:rPr>
              <a:t>u</a:t>
            </a:r>
            <a:r>
              <a:rPr b="0" lang="en-US" sz="2400" spc="-1" strike="noStrike">
                <a:solidFill>
                  <a:srgbClr val="ffffff"/>
                </a:solidFill>
                <a:latin typeface="Times New Roman"/>
                <a:ea typeface="DejaVu Sans"/>
              </a:rPr>
              <a:t>l</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a:t>
            </a:r>
            <a:endParaRPr b="0" lang="en-US" sz="2400" spc="-1" strike="noStrike">
              <a:latin typeface="Times New Roman"/>
            </a:endParaRPr>
          </a:p>
          <a:p>
            <a:pPr marL="216000" indent="-216000">
              <a:lnSpc>
                <a:spcPct val="100000"/>
              </a:lnSpc>
              <a:buClr>
                <a:srgbClr val="000000"/>
              </a:buClr>
              <a:buSzPct val="45000"/>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M</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m</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l</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k</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p</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c</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g</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h</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D</a:t>
            </a:r>
            <a:r>
              <a:rPr b="0" lang="en-US" sz="2400" spc="-1" strike="noStrike">
                <a:solidFill>
                  <a:srgbClr val="ffffff"/>
                </a:solidFill>
                <a:latin typeface="Times New Roman"/>
                <a:ea typeface="DejaVu Sans"/>
              </a:rPr>
              <a:t>D</a:t>
            </a:r>
            <a:r>
              <a:rPr b="0" lang="en-US" sz="2400" spc="-1" strike="noStrike">
                <a:solidFill>
                  <a:srgbClr val="ffffff"/>
                </a:solidFill>
                <a:latin typeface="Times New Roman"/>
                <a:ea typeface="DejaVu Sans"/>
              </a:rPr>
              <a:t>o</a:t>
            </a:r>
            <a:r>
              <a:rPr b="0" lang="en-US" sz="2400" spc="-1" strike="noStrike">
                <a:solidFill>
                  <a:srgbClr val="ffffff"/>
                </a:solidFill>
                <a:latin typeface="Times New Roman"/>
                <a:ea typeface="DejaVu Sans"/>
              </a:rPr>
              <a:t>S</a:t>
            </a:r>
            <a:endParaRPr b="0" lang="en-US" sz="2400" spc="-1" strike="noStrike">
              <a:latin typeface="Times New Roman"/>
            </a:endParaRPr>
          </a:p>
          <a:p>
            <a:pPr marL="216000" indent="-216000">
              <a:lnSpc>
                <a:spcPct val="100000"/>
              </a:lnSpc>
              <a:buClr>
                <a:srgbClr val="000000"/>
              </a:buClr>
              <a:buSzPct val="45000"/>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c</a:t>
            </a:r>
            <a:r>
              <a:rPr b="0" lang="en-US" sz="2400" spc="-1" strike="noStrike">
                <a:solidFill>
                  <a:srgbClr val="ffffff"/>
                </a:solidFill>
                <a:latin typeface="Times New Roman"/>
                <a:ea typeface="DejaVu Sans"/>
              </a:rPr>
              <a:t>o</a:t>
            </a:r>
            <a:r>
              <a:rPr b="0" lang="en-US" sz="2400" spc="-1" strike="noStrike">
                <a:solidFill>
                  <a:srgbClr val="ffffff"/>
                </a:solidFill>
                <a:latin typeface="Times New Roman"/>
                <a:ea typeface="DejaVu Sans"/>
              </a:rPr>
              <a:t>v</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k</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s</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l</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h</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s</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c</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r</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l</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g</a:t>
            </a:r>
            <a:r>
              <a:rPr b="0" lang="en-US" sz="2400" spc="-1" strike="noStrike">
                <a:solidFill>
                  <a:srgbClr val="ffffff"/>
                </a:solidFill>
                <a:latin typeface="Times New Roman"/>
                <a:ea typeface="DejaVu Sans"/>
              </a:rPr>
              <a:t>s</a:t>
            </a:r>
            <a:r>
              <a:rPr b="0" lang="en-US" sz="2400" spc="-1" strike="noStrike">
                <a:solidFill>
                  <a:srgbClr val="ffffff"/>
                </a:solidFill>
                <a:latin typeface="Times New Roman"/>
                <a:ea typeface="DejaVu Sans"/>
              </a:rPr>
              <a:t>u</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g</a:t>
            </a:r>
            <a:endParaRPr b="0" lang="en-US" sz="2400" spc="-1" strike="noStrike">
              <a:latin typeface="Times New Roman"/>
            </a:endParaRPr>
          </a:p>
          <a:p>
            <a:pPr marL="216000" indent="-216000">
              <a:lnSpc>
                <a:spcPct val="100000"/>
              </a:lnSpc>
              <a:buClr>
                <a:srgbClr val="000000"/>
              </a:buClr>
              <a:buSzPct val="45000"/>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K</a:t>
            </a:r>
            <a:r>
              <a:rPr b="0" lang="en-US" sz="2400" spc="-1" strike="noStrike">
                <a:solidFill>
                  <a:srgbClr val="ffffff"/>
                </a:solidFill>
                <a:latin typeface="Times New Roman"/>
                <a:ea typeface="DejaVu Sans"/>
              </a:rPr>
              <a:t>o</a:t>
            </a:r>
            <a:r>
              <a:rPr b="0" lang="en-US" sz="2400" spc="-1" strike="noStrike">
                <a:solidFill>
                  <a:srgbClr val="ffffff"/>
                </a:solidFill>
                <a:latin typeface="Times New Roman"/>
                <a:ea typeface="DejaVu Sans"/>
              </a:rPr>
              <a:t>m</a:t>
            </a:r>
            <a:r>
              <a:rPr b="0" lang="en-US" sz="2400" spc="-1" strike="noStrike">
                <a:solidFill>
                  <a:srgbClr val="ffffff"/>
                </a:solidFill>
                <a:latin typeface="Times New Roman"/>
                <a:ea typeface="DejaVu Sans"/>
              </a:rPr>
              <a:t>p</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t</a:t>
            </a:r>
            <a:r>
              <a:rPr b="0" lang="en-US" sz="2400" spc="-1" strike="noStrike">
                <a:solidFill>
                  <a:srgbClr val="ffffff"/>
                </a:solidFill>
                <a:latin typeface="Times New Roman"/>
                <a:ea typeface="DejaVu Sans"/>
              </a:rPr>
              <a:t>i</a:t>
            </a:r>
            <a:r>
              <a:rPr b="0" lang="en-US" sz="2400" spc="-1" strike="noStrike">
                <a:solidFill>
                  <a:srgbClr val="ffffff"/>
                </a:solidFill>
                <a:latin typeface="Times New Roman"/>
                <a:ea typeface="DejaVu Sans"/>
              </a:rPr>
              <a:t>b</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l</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d</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g</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n</a:t>
            </a: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a:t>
            </a:r>
            <a:r>
              <a:rPr b="0" lang="en-US" sz="2400" spc="-1" strike="noStrike">
                <a:solidFill>
                  <a:srgbClr val="ffffff"/>
                </a:solidFill>
                <a:latin typeface="Times New Roman"/>
                <a:ea typeface="DejaVu Sans"/>
              </a:rPr>
              <a:t>h</a:t>
            </a:r>
            <a:r>
              <a:rPr b="0" lang="en-US" sz="2400" spc="-1" strike="noStrike">
                <a:solidFill>
                  <a:srgbClr val="ffffff"/>
                </a:solidFill>
                <a:latin typeface="Times New Roman"/>
                <a:ea typeface="DejaVu Sans"/>
              </a:rPr>
              <a:t>t</a:t>
            </a:r>
            <a:r>
              <a:rPr b="0" lang="en-US" sz="2400" spc="-1" strike="noStrike">
                <a:solidFill>
                  <a:srgbClr val="ffffff"/>
                </a:solidFill>
                <a:latin typeface="Times New Roman"/>
                <a:ea typeface="DejaVu Sans"/>
              </a:rPr>
              <a:t>a</a:t>
            </a:r>
            <a:r>
              <a:rPr b="0" lang="en-US" sz="2400" spc="-1" strike="noStrike">
                <a:solidFill>
                  <a:srgbClr val="ffffff"/>
                </a:solidFill>
                <a:latin typeface="Times New Roman"/>
                <a:ea typeface="DejaVu Sans"/>
              </a:rPr>
              <a:t>c</a:t>
            </a:r>
            <a:r>
              <a:rPr b="0" lang="en-US" sz="2400" spc="-1" strike="noStrike">
                <a:solidFill>
                  <a:srgbClr val="ffffff"/>
                </a:solidFill>
                <a:latin typeface="Times New Roman"/>
                <a:ea typeface="DejaVu Sans"/>
              </a:rPr>
              <a:t>c</a:t>
            </a:r>
            <a:r>
              <a:rPr b="0" lang="en-US" sz="2400" spc="-1" strike="noStrike">
                <a:solidFill>
                  <a:srgbClr val="ffffff"/>
                </a:solidFill>
                <a:latin typeface="Times New Roman"/>
                <a:ea typeface="DejaVu Sans"/>
              </a:rPr>
              <a:t>e</a:t>
            </a:r>
            <a:r>
              <a:rPr b="0" lang="en-US" sz="2400" spc="-1" strike="noStrike">
                <a:solidFill>
                  <a:srgbClr val="ffffff"/>
                </a:solidFill>
                <a:latin typeface="Times New Roman"/>
                <a:ea typeface="DejaVu Sans"/>
              </a:rPr>
              <a:t>s</a:t>
            </a:r>
            <a:r>
              <a:rPr b="0" lang="en-US" sz="2400" spc="-1" strike="noStrike">
                <a:solidFill>
                  <a:srgbClr val="ffffff"/>
                </a:solidFill>
                <a:latin typeface="Times New Roman"/>
                <a:ea typeface="DejaVu Sans"/>
              </a:rPr>
              <a:t>s</a:t>
            </a:r>
            <a:endParaRPr b="0" lang="en-US" sz="2400" spc="-1" strike="noStrike">
              <a:latin typeface="Times New Roman"/>
            </a:endParaRPr>
          </a:p>
        </p:txBody>
      </p:sp>
      <p:pic>
        <p:nvPicPr>
          <p:cNvPr id="260" name="" descr=""/>
          <p:cNvPicPr/>
          <p:nvPr/>
        </p:nvPicPr>
        <p:blipFill>
          <a:blip r:embed="rId3"/>
          <a:stretch/>
        </p:blipFill>
        <p:spPr>
          <a:xfrm>
            <a:off x="9592200" y="4401000"/>
            <a:ext cx="1837800" cy="177120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TextShape 1"/>
          <p:cNvSpPr txBox="1"/>
          <p:nvPr/>
        </p:nvSpPr>
        <p:spPr>
          <a:xfrm>
            <a:off x="609480" y="273600"/>
            <a:ext cx="10972080" cy="1144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62" name="TextShape 2"/>
          <p:cNvSpPr txBox="1"/>
          <p:nvPr/>
        </p:nvSpPr>
        <p:spPr>
          <a:xfrm>
            <a:off x="609480" y="1604520"/>
            <a:ext cx="10972080" cy="3976920"/>
          </a:xfrm>
          <a:prstGeom prst="rect">
            <a:avLst/>
          </a:prstGeom>
          <a:noFill/>
          <a:ln w="0">
            <a:noFill/>
          </a:ln>
        </p:spPr>
        <p:txBody>
          <a:bodyPr lIns="0" rIns="0" tIns="0" bIns="0">
            <a:noAutofit/>
          </a:bodyPr>
          <a:p>
            <a:endParaRPr b="0" lang="en-US" sz="1800" spc="-1" strike="noStrike">
              <a:solidFill>
                <a:srgbClr val="000000"/>
              </a:solidFill>
              <a:latin typeface="Arial"/>
            </a:endParaRPr>
          </a:p>
        </p:txBody>
      </p:sp>
      <p:grpSp>
        <p:nvGrpSpPr>
          <p:cNvPr id="263" name="Group 3"/>
          <p:cNvGrpSpPr/>
          <p:nvPr/>
        </p:nvGrpSpPr>
        <p:grpSpPr>
          <a:xfrm>
            <a:off x="0" y="8280"/>
            <a:ext cx="12192120" cy="6857280"/>
            <a:chOff x="0" y="8280"/>
            <a:chExt cx="12192120" cy="6857280"/>
          </a:xfrm>
        </p:grpSpPr>
        <p:pic>
          <p:nvPicPr>
            <p:cNvPr id="264" name="图片 1_4" descr=""/>
            <p:cNvPicPr/>
            <p:nvPr/>
          </p:nvPicPr>
          <p:blipFill>
            <a:blip r:embed="rId1"/>
            <a:srcRect l="0" t="0" r="33134" b="0"/>
            <a:stretch/>
          </p:blipFill>
          <p:spPr>
            <a:xfrm flipH="1">
              <a:off x="4040640" y="8280"/>
              <a:ext cx="8151480" cy="6857280"/>
            </a:xfrm>
            <a:prstGeom prst="rect">
              <a:avLst/>
            </a:prstGeom>
            <a:ln w="0">
              <a:noFill/>
            </a:ln>
          </p:spPr>
        </p:pic>
        <p:sp>
          <p:nvSpPr>
            <p:cNvPr id="265" name="CustomShape 4"/>
            <p:cNvSpPr/>
            <p:nvPr/>
          </p:nvSpPr>
          <p:spPr>
            <a:xfrm>
              <a:off x="0" y="8280"/>
              <a:ext cx="4462200" cy="6857280"/>
            </a:xfrm>
            <a:prstGeom prst="rect">
              <a:avLst/>
            </a:prstGeom>
            <a:solidFill>
              <a:srgbClr val="1b2595"/>
            </a:solidFill>
            <a:ln>
              <a:noFill/>
            </a:ln>
          </p:spPr>
          <p:style>
            <a:lnRef idx="2">
              <a:schemeClr val="accent1">
                <a:shade val="50000"/>
              </a:schemeClr>
            </a:lnRef>
            <a:fillRef idx="1">
              <a:schemeClr val="accent1"/>
            </a:fillRef>
            <a:effectRef idx="0">
              <a:schemeClr val="accent1"/>
            </a:effectRef>
            <a:fontRef idx="minor"/>
          </p:style>
        </p:sp>
      </p:grpSp>
      <p:sp>
        <p:nvSpPr>
          <p:cNvPr id="266" name="CustomShape 5"/>
          <p:cNvSpPr/>
          <p:nvPr/>
        </p:nvSpPr>
        <p:spPr>
          <a:xfrm>
            <a:off x="479520" y="548640"/>
            <a:ext cx="10338840" cy="364680"/>
          </a:xfrm>
          <a:prstGeom prst="rect">
            <a:avLst/>
          </a:prstGeom>
          <a:noFill/>
          <a:ln w="9525">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ffffff"/>
                </a:solidFill>
                <a:latin typeface="Calibri"/>
                <a:ea typeface="DejaVu Sans"/>
              </a:rPr>
              <a:t>Jenis-Jenis Web Server</a:t>
            </a:r>
            <a:endParaRPr b="0" lang="en-US" sz="1800" spc="-1" strike="noStrike">
              <a:latin typeface="Arial"/>
            </a:endParaRPr>
          </a:p>
        </p:txBody>
      </p:sp>
      <p:pic>
        <p:nvPicPr>
          <p:cNvPr id="267" name="Picture 6_4" descr="image_2022-03-06_220016-removebg-preview"/>
          <p:cNvPicPr/>
          <p:nvPr/>
        </p:nvPicPr>
        <p:blipFill>
          <a:blip r:embed="rId2">
            <a:lum bright="60000"/>
          </a:blip>
          <a:stretch/>
        </p:blipFill>
        <p:spPr>
          <a:xfrm rot="18394800">
            <a:off x="10643400" y="-459360"/>
            <a:ext cx="4465080" cy="4465080"/>
          </a:xfrm>
          <a:prstGeom prst="rect">
            <a:avLst/>
          </a:prstGeom>
          <a:ln w="0">
            <a:noFill/>
          </a:ln>
        </p:spPr>
      </p:pic>
      <p:sp>
        <p:nvSpPr>
          <p:cNvPr id="268" name="CustomShape 6"/>
          <p:cNvSpPr/>
          <p:nvPr/>
        </p:nvSpPr>
        <p:spPr>
          <a:xfrm>
            <a:off x="609480" y="1418400"/>
            <a:ext cx="10338840" cy="4478760"/>
          </a:xfrm>
          <a:prstGeom prst="rect">
            <a:avLst/>
          </a:prstGeom>
          <a:noFill/>
          <a:ln w="9525">
            <a:noFill/>
          </a:ln>
        </p:spPr>
        <p:style>
          <a:lnRef idx="0"/>
          <a:fillRef idx="0"/>
          <a:effectRef idx="0"/>
          <a:fontRef idx="minor"/>
        </p:style>
        <p:txBody>
          <a:bodyPr lIns="90000" rIns="90000" tIns="45000" bIns="45000">
            <a:spAutoFit/>
          </a:bodyPr>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5. </a:t>
            </a:r>
            <a:r>
              <a:rPr b="0" lang="en-US" sz="2400" spc="-1" strike="noStrike">
                <a:solidFill>
                  <a:srgbClr val="ffffff"/>
                </a:solidFill>
                <a:latin typeface="Times New Roman"/>
                <a:ea typeface="DejaVu Sans"/>
              </a:rPr>
              <a:t>NodeJS</a:t>
            </a:r>
            <a:endParaRPr b="0" lang="en-US" sz="2400" spc="-1" strike="noStrike">
              <a:latin typeface="Times New Roman"/>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Framework Node.js sebagian besar digunakan untuk membuat server-based application. Framework tersebut dapat dengan mudah digunakan untuk membuat server web yang dapat menyajikan konten bagi user.</a:t>
            </a:r>
            <a:endParaRPr b="0" lang="en-US" sz="2400" spc="-1" strike="noStrike">
              <a:latin typeface="Times New Roman"/>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Terdapat berbagai modul seperti modul “http” dan “request” yang membantu memproses request yang berhubungan dengan server pada webserver space</a:t>
            </a:r>
            <a:endParaRPr b="0" lang="en-US" sz="2400" spc="-1" strike="noStrike">
              <a:latin typeface="Times New Roman"/>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 </a:t>
            </a:r>
            <a:endParaRPr b="0" lang="en-US" sz="2400" spc="-1" strike="noStrike">
              <a:latin typeface="Times New Roman"/>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Keunggulan :</a:t>
            </a:r>
            <a:endParaRPr b="0" lang="en-US" sz="2400" spc="-1" strike="noStrike">
              <a:latin typeface="Times New Roman"/>
            </a:endParaRPr>
          </a:p>
          <a:p>
            <a:pPr marL="216000" indent="-216000">
              <a:lnSpc>
                <a:spcPct val="100000"/>
              </a:lnSpc>
              <a:buClr>
                <a:srgbClr val="000000"/>
              </a:buClr>
              <a:buSzPct val="45000"/>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Bekerja dengan konsep non Blocking</a:t>
            </a:r>
            <a:endParaRPr b="0" lang="en-US" sz="2400" spc="-1" strike="noStrike">
              <a:latin typeface="Times New Roman"/>
            </a:endParaRPr>
          </a:p>
          <a:p>
            <a:pPr marL="216000" indent="-216000">
              <a:lnSpc>
                <a:spcPct val="100000"/>
              </a:lnSpc>
              <a:buClr>
                <a:srgbClr val="000000"/>
              </a:buClr>
              <a:buSzPct val="45000"/>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Open Source</a:t>
            </a:r>
            <a:endParaRPr b="0" lang="en-US" sz="2400" spc="-1" strike="noStrike">
              <a:latin typeface="Times New Roman"/>
            </a:endParaRPr>
          </a:p>
          <a:p>
            <a:pPr marL="216000" indent="-216000">
              <a:lnSpc>
                <a:spcPct val="100000"/>
              </a:lnSpc>
              <a:buClr>
                <a:srgbClr val="000000"/>
              </a:buClr>
              <a:buSzPct val="45000"/>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Cepat dalam mengeksekusi Kode</a:t>
            </a:r>
            <a:endParaRPr b="0" lang="en-US" sz="2400" spc="-1" strike="noStrike">
              <a:latin typeface="Times New Roman"/>
            </a:endParaRPr>
          </a:p>
          <a:p>
            <a:pPr marL="216000" indent="-216000">
              <a:lnSpc>
                <a:spcPct val="100000"/>
              </a:lnSpc>
              <a:buClr>
                <a:srgbClr val="000000"/>
              </a:buClr>
              <a:buSzPct val="45000"/>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Single Threaded</a:t>
            </a:r>
            <a:endParaRPr b="0" lang="en-US" sz="2400" spc="-1" strike="noStrike">
              <a:latin typeface="Times New Roman"/>
            </a:endParaRPr>
          </a:p>
        </p:txBody>
      </p:sp>
      <p:pic>
        <p:nvPicPr>
          <p:cNvPr id="269" name="" descr=""/>
          <p:cNvPicPr/>
          <p:nvPr/>
        </p:nvPicPr>
        <p:blipFill>
          <a:blip r:embed="rId3"/>
          <a:stretch/>
        </p:blipFill>
        <p:spPr>
          <a:xfrm>
            <a:off x="9525240" y="4896360"/>
            <a:ext cx="1904760" cy="116172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TextShape 1"/>
          <p:cNvSpPr txBox="1"/>
          <p:nvPr/>
        </p:nvSpPr>
        <p:spPr>
          <a:xfrm>
            <a:off x="609480" y="273600"/>
            <a:ext cx="10972080" cy="1144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71" name="TextShape 2"/>
          <p:cNvSpPr txBox="1"/>
          <p:nvPr/>
        </p:nvSpPr>
        <p:spPr>
          <a:xfrm>
            <a:off x="609480" y="1604520"/>
            <a:ext cx="10972080" cy="3976920"/>
          </a:xfrm>
          <a:prstGeom prst="rect">
            <a:avLst/>
          </a:prstGeom>
          <a:noFill/>
          <a:ln w="0">
            <a:noFill/>
          </a:ln>
        </p:spPr>
        <p:txBody>
          <a:bodyPr lIns="0" rIns="0" tIns="0" bIns="0">
            <a:noAutofit/>
          </a:bodyPr>
          <a:p>
            <a:endParaRPr b="0" lang="en-US" sz="1800" spc="-1" strike="noStrike">
              <a:solidFill>
                <a:srgbClr val="000000"/>
              </a:solidFill>
              <a:latin typeface="Arial"/>
            </a:endParaRPr>
          </a:p>
        </p:txBody>
      </p:sp>
      <p:grpSp>
        <p:nvGrpSpPr>
          <p:cNvPr id="272" name="Group 3"/>
          <p:cNvGrpSpPr/>
          <p:nvPr/>
        </p:nvGrpSpPr>
        <p:grpSpPr>
          <a:xfrm>
            <a:off x="0" y="8280"/>
            <a:ext cx="12192120" cy="6857280"/>
            <a:chOff x="0" y="8280"/>
            <a:chExt cx="12192120" cy="6857280"/>
          </a:xfrm>
        </p:grpSpPr>
        <p:pic>
          <p:nvPicPr>
            <p:cNvPr id="273" name="图片 1_5" descr=""/>
            <p:cNvPicPr/>
            <p:nvPr/>
          </p:nvPicPr>
          <p:blipFill>
            <a:blip r:embed="rId1"/>
            <a:srcRect l="0" t="0" r="33134" b="0"/>
            <a:stretch/>
          </p:blipFill>
          <p:spPr>
            <a:xfrm flipH="1">
              <a:off x="4040640" y="8280"/>
              <a:ext cx="8151480" cy="6857280"/>
            </a:xfrm>
            <a:prstGeom prst="rect">
              <a:avLst/>
            </a:prstGeom>
            <a:ln w="0">
              <a:noFill/>
            </a:ln>
          </p:spPr>
        </p:pic>
        <p:sp>
          <p:nvSpPr>
            <p:cNvPr id="274" name="CustomShape 4"/>
            <p:cNvSpPr/>
            <p:nvPr/>
          </p:nvSpPr>
          <p:spPr>
            <a:xfrm>
              <a:off x="0" y="8280"/>
              <a:ext cx="4462200" cy="6857280"/>
            </a:xfrm>
            <a:prstGeom prst="rect">
              <a:avLst/>
            </a:prstGeom>
            <a:solidFill>
              <a:srgbClr val="1b2595"/>
            </a:solidFill>
            <a:ln>
              <a:noFill/>
            </a:ln>
          </p:spPr>
          <p:style>
            <a:lnRef idx="2">
              <a:schemeClr val="accent1">
                <a:shade val="50000"/>
              </a:schemeClr>
            </a:lnRef>
            <a:fillRef idx="1">
              <a:schemeClr val="accent1"/>
            </a:fillRef>
            <a:effectRef idx="0">
              <a:schemeClr val="accent1"/>
            </a:effectRef>
            <a:fontRef idx="minor"/>
          </p:style>
        </p:sp>
      </p:grpSp>
      <p:sp>
        <p:nvSpPr>
          <p:cNvPr id="275" name="CustomShape 5"/>
          <p:cNvSpPr/>
          <p:nvPr/>
        </p:nvSpPr>
        <p:spPr>
          <a:xfrm>
            <a:off x="479520" y="548640"/>
            <a:ext cx="10338840" cy="364680"/>
          </a:xfrm>
          <a:prstGeom prst="rect">
            <a:avLst/>
          </a:prstGeom>
          <a:noFill/>
          <a:ln w="9525">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ffffff"/>
                </a:solidFill>
                <a:latin typeface="Calibri"/>
                <a:ea typeface="DejaVu Sans"/>
              </a:rPr>
              <a:t>Jenis-Jenis Web Server</a:t>
            </a:r>
            <a:endParaRPr b="0" lang="en-US" sz="1800" spc="-1" strike="noStrike">
              <a:latin typeface="Arial"/>
            </a:endParaRPr>
          </a:p>
        </p:txBody>
      </p:sp>
      <p:pic>
        <p:nvPicPr>
          <p:cNvPr id="276" name="Picture 6_5" descr="image_2022-03-06_220016-removebg-preview"/>
          <p:cNvPicPr/>
          <p:nvPr/>
        </p:nvPicPr>
        <p:blipFill>
          <a:blip r:embed="rId2">
            <a:lum bright="60000"/>
          </a:blip>
          <a:stretch/>
        </p:blipFill>
        <p:spPr>
          <a:xfrm rot="18394800">
            <a:off x="10643400" y="-459360"/>
            <a:ext cx="4465080" cy="4465080"/>
          </a:xfrm>
          <a:prstGeom prst="rect">
            <a:avLst/>
          </a:prstGeom>
          <a:ln w="0">
            <a:noFill/>
          </a:ln>
        </p:spPr>
      </p:pic>
      <p:sp>
        <p:nvSpPr>
          <p:cNvPr id="277" name="CustomShape 6"/>
          <p:cNvSpPr/>
          <p:nvPr/>
        </p:nvSpPr>
        <p:spPr>
          <a:xfrm>
            <a:off x="609480" y="1418400"/>
            <a:ext cx="10338840" cy="4845240"/>
          </a:xfrm>
          <a:prstGeom prst="rect">
            <a:avLst/>
          </a:prstGeom>
          <a:noFill/>
          <a:ln w="9525">
            <a:noFill/>
          </a:ln>
        </p:spPr>
        <p:style>
          <a:lnRef idx="0"/>
          <a:fillRef idx="0"/>
          <a:effectRef idx="0"/>
          <a:fontRef idx="minor"/>
        </p:style>
        <p:txBody>
          <a:bodyPr lIns="90000" rIns="90000" tIns="45000" bIns="45000">
            <a:spAutoFit/>
          </a:bodyPr>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6. </a:t>
            </a:r>
            <a:r>
              <a:rPr b="0" lang="en-US" sz="2400" spc="-1" strike="noStrike">
                <a:solidFill>
                  <a:srgbClr val="ffffff"/>
                </a:solidFill>
                <a:latin typeface="Times New Roman"/>
                <a:ea typeface="DejaVu Sans"/>
              </a:rPr>
              <a:t>Python</a:t>
            </a:r>
            <a:endParaRPr b="0" lang="en-US" sz="2400" spc="-1" strike="noStrike">
              <a:latin typeface="Times New Roman"/>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endParaRPr b="0" lang="en-US" sz="2400" spc="-1" strike="noStrike">
              <a:latin typeface="Times New Roman"/>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Python juga dapat digunakan dalam membuat web server. Web server dengan Python dapat diatur dengan dua cara. Python mendukung server web di luar kotak (out of box). Anda juga dapat memulai server web dengan satu baris kode saja.</a:t>
            </a:r>
            <a:endParaRPr b="0" lang="en-US" sz="2400" spc="-1" strike="noStrike">
              <a:latin typeface="Times New Roman"/>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Untuk menjalankan web server python bisa menggunakan perintah “python -m http.server” atau “python -m http.server 8080”. Di python juga dapat dibuatkan server custom sesuai yang akan kita butuhkan.</a:t>
            </a:r>
            <a:endParaRPr b="0" lang="en-US" sz="2400" spc="-1" strike="noStrike">
              <a:latin typeface="Times New Roman"/>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 </a:t>
            </a:r>
            <a:endParaRPr b="0" lang="en-US" sz="2400" spc="-1" strike="noStrike">
              <a:latin typeface="Times New Roman"/>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Keunggulan :</a:t>
            </a:r>
            <a:endParaRPr b="0" lang="en-US" sz="2400" spc="-1" strike="noStrike">
              <a:latin typeface="Times New Roman"/>
            </a:endParaRPr>
          </a:p>
          <a:p>
            <a:pPr marL="216000" indent="-216000">
              <a:lnSpc>
                <a:spcPct val="100000"/>
              </a:lnSpc>
              <a:buClr>
                <a:srgbClr val="000000"/>
              </a:buClr>
              <a:buSzPct val="45000"/>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Open Source</a:t>
            </a:r>
            <a:endParaRPr b="0" lang="en-US" sz="2400" spc="-1" strike="noStrike">
              <a:latin typeface="Times New Roman"/>
            </a:endParaRPr>
          </a:p>
          <a:p>
            <a:pPr marL="216000" indent="-216000">
              <a:lnSpc>
                <a:spcPct val="100000"/>
              </a:lnSpc>
              <a:buClr>
                <a:srgbClr val="000000"/>
              </a:buClr>
              <a:buSzPct val="45000"/>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Memiliki library yang banyak.</a:t>
            </a:r>
            <a:endParaRPr b="0" lang="en-US" sz="2400" spc="-1" strike="noStrike">
              <a:latin typeface="Times New Roman"/>
            </a:endParaRPr>
          </a:p>
          <a:p>
            <a:pPr marL="216000" indent="-216000">
              <a:lnSpc>
                <a:spcPct val="100000"/>
              </a:lnSpc>
              <a:buClr>
                <a:srgbClr val="000000"/>
              </a:buClr>
              <a:buSzPct val="45000"/>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Dukungan forum yang besar</a:t>
            </a:r>
            <a:endParaRPr b="0" lang="en-US" sz="2400" spc="-1" strike="noStrike">
              <a:latin typeface="Times New Roman"/>
            </a:endParaRPr>
          </a:p>
        </p:txBody>
      </p:sp>
      <p:pic>
        <p:nvPicPr>
          <p:cNvPr id="278" name="" descr=""/>
          <p:cNvPicPr/>
          <p:nvPr/>
        </p:nvPicPr>
        <p:blipFill>
          <a:blip r:embed="rId3"/>
          <a:stretch/>
        </p:blipFill>
        <p:spPr>
          <a:xfrm>
            <a:off x="8973000" y="4343400"/>
            <a:ext cx="1771200" cy="177120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TextShape 1"/>
          <p:cNvSpPr txBox="1"/>
          <p:nvPr/>
        </p:nvSpPr>
        <p:spPr>
          <a:xfrm>
            <a:off x="609480" y="273600"/>
            <a:ext cx="10972080" cy="1144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80" name="TextShape 2"/>
          <p:cNvSpPr txBox="1"/>
          <p:nvPr/>
        </p:nvSpPr>
        <p:spPr>
          <a:xfrm>
            <a:off x="609480" y="1604520"/>
            <a:ext cx="10972080" cy="3976920"/>
          </a:xfrm>
          <a:prstGeom prst="rect">
            <a:avLst/>
          </a:prstGeom>
          <a:noFill/>
          <a:ln w="0">
            <a:noFill/>
          </a:ln>
        </p:spPr>
        <p:txBody>
          <a:bodyPr lIns="0" rIns="0" tIns="0" bIns="0">
            <a:noAutofit/>
          </a:bodyPr>
          <a:p>
            <a:endParaRPr b="0" lang="en-US" sz="1800" spc="-1" strike="noStrike">
              <a:solidFill>
                <a:srgbClr val="000000"/>
              </a:solidFill>
              <a:latin typeface="Arial"/>
            </a:endParaRPr>
          </a:p>
        </p:txBody>
      </p:sp>
      <p:grpSp>
        <p:nvGrpSpPr>
          <p:cNvPr id="281" name="Group 3"/>
          <p:cNvGrpSpPr/>
          <p:nvPr/>
        </p:nvGrpSpPr>
        <p:grpSpPr>
          <a:xfrm>
            <a:off x="0" y="8280"/>
            <a:ext cx="12192120" cy="6857280"/>
            <a:chOff x="0" y="8280"/>
            <a:chExt cx="12192120" cy="6857280"/>
          </a:xfrm>
        </p:grpSpPr>
        <p:pic>
          <p:nvPicPr>
            <p:cNvPr id="282" name="图片 1_6" descr=""/>
            <p:cNvPicPr/>
            <p:nvPr/>
          </p:nvPicPr>
          <p:blipFill>
            <a:blip r:embed="rId1"/>
            <a:srcRect l="0" t="0" r="33134" b="0"/>
            <a:stretch/>
          </p:blipFill>
          <p:spPr>
            <a:xfrm flipH="1">
              <a:off x="4040640" y="8280"/>
              <a:ext cx="8151480" cy="6857280"/>
            </a:xfrm>
            <a:prstGeom prst="rect">
              <a:avLst/>
            </a:prstGeom>
            <a:ln w="0">
              <a:noFill/>
            </a:ln>
          </p:spPr>
        </p:pic>
        <p:sp>
          <p:nvSpPr>
            <p:cNvPr id="283" name="CustomShape 4"/>
            <p:cNvSpPr/>
            <p:nvPr/>
          </p:nvSpPr>
          <p:spPr>
            <a:xfrm>
              <a:off x="0" y="8280"/>
              <a:ext cx="4462200" cy="6857280"/>
            </a:xfrm>
            <a:prstGeom prst="rect">
              <a:avLst/>
            </a:prstGeom>
            <a:solidFill>
              <a:srgbClr val="1b2595"/>
            </a:solidFill>
            <a:ln>
              <a:noFill/>
            </a:ln>
          </p:spPr>
          <p:style>
            <a:lnRef idx="2">
              <a:schemeClr val="accent1">
                <a:shade val="50000"/>
              </a:schemeClr>
            </a:lnRef>
            <a:fillRef idx="1">
              <a:schemeClr val="accent1"/>
            </a:fillRef>
            <a:effectRef idx="0">
              <a:schemeClr val="accent1"/>
            </a:effectRef>
            <a:fontRef idx="minor"/>
          </p:style>
        </p:sp>
      </p:grpSp>
      <p:sp>
        <p:nvSpPr>
          <p:cNvPr id="284" name="CustomShape 5"/>
          <p:cNvSpPr/>
          <p:nvPr/>
        </p:nvSpPr>
        <p:spPr>
          <a:xfrm>
            <a:off x="479520" y="548640"/>
            <a:ext cx="10338840" cy="364680"/>
          </a:xfrm>
          <a:prstGeom prst="rect">
            <a:avLst/>
          </a:prstGeom>
          <a:noFill/>
          <a:ln w="9525">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ffffff"/>
                </a:solidFill>
                <a:latin typeface="Calibri"/>
                <a:ea typeface="DejaVu Sans"/>
              </a:rPr>
              <a:t>Jenis-Jenis Web Server</a:t>
            </a:r>
            <a:endParaRPr b="0" lang="en-US" sz="1800" spc="-1" strike="noStrike">
              <a:latin typeface="Arial"/>
            </a:endParaRPr>
          </a:p>
        </p:txBody>
      </p:sp>
      <p:pic>
        <p:nvPicPr>
          <p:cNvPr id="285" name="Picture 6_6" descr="image_2022-03-06_220016-removebg-preview"/>
          <p:cNvPicPr/>
          <p:nvPr/>
        </p:nvPicPr>
        <p:blipFill>
          <a:blip r:embed="rId2">
            <a:lum bright="60000"/>
          </a:blip>
          <a:stretch/>
        </p:blipFill>
        <p:spPr>
          <a:xfrm rot="18394800">
            <a:off x="10643400" y="-459360"/>
            <a:ext cx="4465080" cy="4465080"/>
          </a:xfrm>
          <a:prstGeom prst="rect">
            <a:avLst/>
          </a:prstGeom>
          <a:ln w="0">
            <a:noFill/>
          </a:ln>
        </p:spPr>
      </p:pic>
      <p:sp>
        <p:nvSpPr>
          <p:cNvPr id="286" name="CustomShape 6"/>
          <p:cNvSpPr/>
          <p:nvPr/>
        </p:nvSpPr>
        <p:spPr>
          <a:xfrm>
            <a:off x="609480" y="1418400"/>
            <a:ext cx="10338840" cy="4478760"/>
          </a:xfrm>
          <a:prstGeom prst="rect">
            <a:avLst/>
          </a:prstGeom>
          <a:noFill/>
          <a:ln w="9525">
            <a:noFill/>
          </a:ln>
        </p:spPr>
        <p:style>
          <a:lnRef idx="0"/>
          <a:fillRef idx="0"/>
          <a:effectRef idx="0"/>
          <a:fontRef idx="minor"/>
        </p:style>
        <p:txBody>
          <a:bodyPr lIns="90000" rIns="90000" tIns="45000" bIns="45000">
            <a:spAutoFit/>
          </a:bodyPr>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Selain web server diatas masih banyak web server lain yang dapat kita gunakan. Diantaranya:</a:t>
            </a:r>
            <a:endParaRPr b="0" lang="en-US" sz="2400" spc="-1" strike="noStrike">
              <a:latin typeface="Times New Roman"/>
            </a:endParaRPr>
          </a:p>
          <a:p>
            <a:pPr marL="216000" indent="-216000">
              <a:lnSpc>
                <a:spcPct val="100000"/>
              </a:lnSpc>
              <a:buClr>
                <a:srgbClr val="ffffff"/>
              </a:buClr>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Oracle Servers,</a:t>
            </a:r>
            <a:endParaRPr b="0" lang="en-US" sz="2400" spc="-1" strike="noStrike">
              <a:latin typeface="Times New Roman"/>
            </a:endParaRPr>
          </a:p>
          <a:p>
            <a:pPr marL="216000" indent="-216000">
              <a:lnSpc>
                <a:spcPct val="100000"/>
              </a:lnSpc>
              <a:buClr>
                <a:srgbClr val="ffffff"/>
              </a:buClr>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IBM Servers, </a:t>
            </a:r>
            <a:endParaRPr b="0" lang="en-US" sz="2400" spc="-1" strike="noStrike">
              <a:latin typeface="Times New Roman"/>
            </a:endParaRPr>
          </a:p>
          <a:p>
            <a:pPr marL="216000" indent="-216000">
              <a:lnSpc>
                <a:spcPct val="100000"/>
              </a:lnSpc>
              <a:buClr>
                <a:srgbClr val="ffffff"/>
              </a:buClr>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Gunicorn, </a:t>
            </a:r>
            <a:endParaRPr b="0" lang="en-US" sz="2400" spc="-1" strike="noStrike">
              <a:latin typeface="Times New Roman"/>
            </a:endParaRPr>
          </a:p>
          <a:p>
            <a:pPr marL="216000" indent="-216000">
              <a:lnSpc>
                <a:spcPct val="100000"/>
              </a:lnSpc>
              <a:buClr>
                <a:srgbClr val="ffffff"/>
              </a:buClr>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Zope, </a:t>
            </a:r>
            <a:endParaRPr b="0" lang="en-US" sz="2400" spc="-1" strike="noStrike">
              <a:latin typeface="Times New Roman"/>
            </a:endParaRPr>
          </a:p>
          <a:p>
            <a:pPr marL="216000" indent="-216000">
              <a:lnSpc>
                <a:spcPct val="100000"/>
              </a:lnSpc>
              <a:buClr>
                <a:srgbClr val="ffffff"/>
              </a:buClr>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Kestrel, </a:t>
            </a:r>
            <a:endParaRPr b="0" lang="en-US" sz="2400" spc="-1" strike="noStrike">
              <a:latin typeface="Times New Roman"/>
            </a:endParaRPr>
          </a:p>
          <a:p>
            <a:pPr marL="216000" indent="-216000">
              <a:lnSpc>
                <a:spcPct val="100000"/>
              </a:lnSpc>
              <a:buClr>
                <a:srgbClr val="ffffff"/>
              </a:buClr>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Jetty, </a:t>
            </a:r>
            <a:endParaRPr b="0" lang="en-US" sz="2400" spc="-1" strike="noStrike">
              <a:latin typeface="Times New Roman"/>
            </a:endParaRPr>
          </a:p>
          <a:p>
            <a:pPr marL="216000" indent="-216000">
              <a:lnSpc>
                <a:spcPct val="100000"/>
              </a:lnSpc>
              <a:buClr>
                <a:srgbClr val="ffffff"/>
              </a:buClr>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GWS</a:t>
            </a:r>
            <a:endParaRPr b="0" lang="en-US" sz="2400" spc="-1" strike="noStrike">
              <a:latin typeface="Times New Roman"/>
            </a:endParaRPr>
          </a:p>
          <a:p>
            <a:pPr marL="216000" indent="-216000">
              <a:lnSpc>
                <a:spcPct val="100000"/>
              </a:lnSpc>
              <a:buClr>
                <a:srgbClr val="ffffff"/>
              </a:buClr>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AWS</a:t>
            </a:r>
            <a:endParaRPr b="0" lang="en-US" sz="2400" spc="-1" strike="noStrike">
              <a:latin typeface="Times New Roman"/>
            </a:endParaRPr>
          </a:p>
          <a:p>
            <a:pPr marL="216000" indent="-216000">
              <a:lnSpc>
                <a:spcPct val="100000"/>
              </a:lnSpc>
              <a:buClr>
                <a:srgbClr val="ffffff"/>
              </a:buClr>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Tomcat </a:t>
            </a:r>
            <a:endParaRPr b="0" lang="en-US" sz="2400" spc="-1" strike="noStrike">
              <a:latin typeface="Times New Roman"/>
            </a:endParaRPr>
          </a:p>
          <a:p>
            <a:pPr marL="216000" indent="-216000">
              <a:lnSpc>
                <a:spcPct val="100000"/>
              </a:lnSpc>
              <a:buClr>
                <a:srgbClr val="ffffff"/>
              </a:buClr>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dll</a:t>
            </a:r>
            <a:endParaRPr b="0" lang="en-US" sz="2400" spc="-1" strike="noStrike">
              <a:latin typeface="Times New Roman"/>
            </a:endParaRPr>
          </a:p>
        </p:txBody>
      </p:sp>
      <p:pic>
        <p:nvPicPr>
          <p:cNvPr id="287" name="" descr=""/>
          <p:cNvPicPr/>
          <p:nvPr/>
        </p:nvPicPr>
        <p:blipFill>
          <a:blip r:embed="rId3"/>
          <a:stretch/>
        </p:blipFill>
        <p:spPr>
          <a:xfrm>
            <a:off x="4124520" y="2057400"/>
            <a:ext cx="2962080" cy="1542600"/>
          </a:xfrm>
          <a:prstGeom prst="rect">
            <a:avLst/>
          </a:prstGeom>
          <a:ln w="0">
            <a:noFill/>
          </a:ln>
        </p:spPr>
      </p:pic>
      <p:pic>
        <p:nvPicPr>
          <p:cNvPr id="288" name="" descr=""/>
          <p:cNvPicPr/>
          <p:nvPr/>
        </p:nvPicPr>
        <p:blipFill>
          <a:blip r:embed="rId4"/>
          <a:stretch/>
        </p:blipFill>
        <p:spPr>
          <a:xfrm>
            <a:off x="7543800" y="2124360"/>
            <a:ext cx="4228920" cy="1076040"/>
          </a:xfrm>
          <a:prstGeom prst="rect">
            <a:avLst/>
          </a:prstGeom>
          <a:ln w="0">
            <a:noFill/>
          </a:ln>
        </p:spPr>
      </p:pic>
      <p:pic>
        <p:nvPicPr>
          <p:cNvPr id="289" name="" descr=""/>
          <p:cNvPicPr/>
          <p:nvPr/>
        </p:nvPicPr>
        <p:blipFill>
          <a:blip r:embed="rId5"/>
          <a:stretch/>
        </p:blipFill>
        <p:spPr>
          <a:xfrm>
            <a:off x="3657600" y="3657600"/>
            <a:ext cx="3704760" cy="1228320"/>
          </a:xfrm>
          <a:prstGeom prst="rect">
            <a:avLst/>
          </a:prstGeom>
          <a:ln w="0">
            <a:noFill/>
          </a:ln>
        </p:spPr>
      </p:pic>
      <p:pic>
        <p:nvPicPr>
          <p:cNvPr id="290" name="" descr=""/>
          <p:cNvPicPr/>
          <p:nvPr/>
        </p:nvPicPr>
        <p:blipFill>
          <a:blip r:embed="rId6"/>
          <a:stretch/>
        </p:blipFill>
        <p:spPr>
          <a:xfrm>
            <a:off x="7543800" y="3328920"/>
            <a:ext cx="2809440" cy="735840"/>
          </a:xfrm>
          <a:prstGeom prst="rect">
            <a:avLst/>
          </a:prstGeom>
          <a:ln w="0">
            <a:noFill/>
          </a:ln>
        </p:spPr>
      </p:pic>
      <p:pic>
        <p:nvPicPr>
          <p:cNvPr id="291" name="" descr=""/>
          <p:cNvPicPr/>
          <p:nvPr/>
        </p:nvPicPr>
        <p:blipFill>
          <a:blip r:embed="rId7"/>
          <a:stretch/>
        </p:blipFill>
        <p:spPr>
          <a:xfrm>
            <a:off x="7772400" y="4343400"/>
            <a:ext cx="3201120" cy="914400"/>
          </a:xfrm>
          <a:prstGeom prst="rect">
            <a:avLst/>
          </a:prstGeom>
          <a:ln w="0">
            <a:noFill/>
          </a:ln>
        </p:spPr>
      </p:pic>
      <p:pic>
        <p:nvPicPr>
          <p:cNvPr id="292" name="" descr=""/>
          <p:cNvPicPr/>
          <p:nvPr/>
        </p:nvPicPr>
        <p:blipFill>
          <a:blip r:embed="rId8"/>
          <a:stretch/>
        </p:blipFill>
        <p:spPr>
          <a:xfrm>
            <a:off x="4572000" y="5209560"/>
            <a:ext cx="2085480" cy="14763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3" name="图片 3_1" descr=""/>
          <p:cNvPicPr/>
          <p:nvPr/>
        </p:nvPicPr>
        <p:blipFill>
          <a:blip r:embed="rId1"/>
          <a:stretch/>
        </p:blipFill>
        <p:spPr>
          <a:xfrm>
            <a:off x="0" y="0"/>
            <a:ext cx="12191400" cy="6857280"/>
          </a:xfrm>
          <a:prstGeom prst="rect">
            <a:avLst/>
          </a:prstGeom>
          <a:ln w="0">
            <a:noFill/>
          </a:ln>
        </p:spPr>
      </p:pic>
      <p:sp>
        <p:nvSpPr>
          <p:cNvPr id="294" name="CustomShape 1"/>
          <p:cNvSpPr/>
          <p:nvPr/>
        </p:nvSpPr>
        <p:spPr>
          <a:xfrm>
            <a:off x="1924200" y="2167560"/>
            <a:ext cx="2212560" cy="18424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1500" spc="-1" strike="noStrike">
                <a:solidFill>
                  <a:srgbClr val="ffffff"/>
                </a:solidFill>
                <a:latin typeface="Calibri"/>
                <a:ea typeface="Calibri"/>
              </a:rPr>
              <a:t>05</a:t>
            </a:r>
            <a:endParaRPr b="0" lang="en-US" sz="11500" spc="-1" strike="noStrike">
              <a:latin typeface="Arial"/>
            </a:endParaRPr>
          </a:p>
        </p:txBody>
      </p:sp>
      <p:sp>
        <p:nvSpPr>
          <p:cNvPr id="295" name="CustomShape 2"/>
          <p:cNvSpPr/>
          <p:nvPr/>
        </p:nvSpPr>
        <p:spPr>
          <a:xfrm>
            <a:off x="1982520" y="4029840"/>
            <a:ext cx="7164360" cy="366120"/>
          </a:xfrm>
          <a:prstGeom prst="rect">
            <a:avLst/>
          </a:prstGeom>
          <a:noFill/>
          <a:ln w="0">
            <a:noFill/>
          </a:ln>
        </p:spPr>
        <p:style>
          <a:lnRef idx="0"/>
          <a:fillRef idx="0"/>
          <a:effectRef idx="0"/>
          <a:fontRef idx="minor"/>
        </p:style>
        <p:txBody>
          <a:bodyPr lIns="0" rIns="0" tIns="0" bIns="0">
            <a:spAutoFit/>
          </a:bodyPr>
          <a:p>
            <a:r>
              <a:rPr b="1" lang="id-ID" sz="2400" spc="-1" strike="noStrike">
                <a:solidFill>
                  <a:srgbClr val="ffffff"/>
                </a:solidFill>
                <a:latin typeface="Arial"/>
                <a:ea typeface="Calibri"/>
              </a:rPr>
              <a:t>Penggunaan Web Server</a:t>
            </a:r>
            <a:endParaRPr b="0" lang="id-ID" sz="2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57" name="Group 1"/>
          <p:cNvGrpSpPr/>
          <p:nvPr/>
        </p:nvGrpSpPr>
        <p:grpSpPr>
          <a:xfrm>
            <a:off x="0" y="8280"/>
            <a:ext cx="12192120" cy="6857280"/>
            <a:chOff x="0" y="8280"/>
            <a:chExt cx="12192120" cy="6857280"/>
          </a:xfrm>
        </p:grpSpPr>
        <p:pic>
          <p:nvPicPr>
            <p:cNvPr id="158" name="图片 1" descr=""/>
            <p:cNvPicPr/>
            <p:nvPr/>
          </p:nvPicPr>
          <p:blipFill>
            <a:blip r:embed="rId1"/>
            <a:srcRect l="0" t="0" r="33134" b="0"/>
            <a:stretch/>
          </p:blipFill>
          <p:spPr>
            <a:xfrm flipH="1">
              <a:off x="4040640" y="8280"/>
              <a:ext cx="8151480" cy="6857280"/>
            </a:xfrm>
            <a:prstGeom prst="rect">
              <a:avLst/>
            </a:prstGeom>
            <a:ln w="0">
              <a:noFill/>
            </a:ln>
          </p:spPr>
        </p:pic>
        <p:sp>
          <p:nvSpPr>
            <p:cNvPr id="159" name="CustomShape 2"/>
            <p:cNvSpPr/>
            <p:nvPr/>
          </p:nvSpPr>
          <p:spPr>
            <a:xfrm>
              <a:off x="0" y="8280"/>
              <a:ext cx="4462200" cy="6857280"/>
            </a:xfrm>
            <a:prstGeom prst="rect">
              <a:avLst/>
            </a:prstGeom>
            <a:solidFill>
              <a:srgbClr val="1b2595"/>
            </a:solidFill>
            <a:ln>
              <a:noFill/>
            </a:ln>
          </p:spPr>
          <p:style>
            <a:lnRef idx="2">
              <a:schemeClr val="accent1">
                <a:shade val="50000"/>
              </a:schemeClr>
            </a:lnRef>
            <a:fillRef idx="1">
              <a:schemeClr val="accent1"/>
            </a:fillRef>
            <a:effectRef idx="0">
              <a:schemeClr val="accent1"/>
            </a:effectRef>
            <a:fontRef idx="minor"/>
          </p:style>
        </p:sp>
      </p:grpSp>
      <p:sp>
        <p:nvSpPr>
          <p:cNvPr id="160" name="CustomShape 3"/>
          <p:cNvSpPr/>
          <p:nvPr/>
        </p:nvSpPr>
        <p:spPr>
          <a:xfrm>
            <a:off x="431280" y="594720"/>
            <a:ext cx="317628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1" lang="en-US" sz="3600" spc="-1" strike="noStrike">
                <a:solidFill>
                  <a:srgbClr val="ffffff"/>
                </a:solidFill>
                <a:latin typeface="Calibri"/>
                <a:ea typeface="Calibri"/>
              </a:rPr>
              <a:t>Yang dibahas :</a:t>
            </a:r>
            <a:endParaRPr b="0" lang="en-US" sz="3600" spc="-1" strike="noStrike">
              <a:latin typeface="Arial"/>
            </a:endParaRPr>
          </a:p>
        </p:txBody>
      </p:sp>
      <p:pic>
        <p:nvPicPr>
          <p:cNvPr id="161" name="Picture 14" descr="image_2022-03-06_215343-removebg-preview"/>
          <p:cNvPicPr/>
          <p:nvPr/>
        </p:nvPicPr>
        <p:blipFill>
          <a:blip r:embed="rId2"/>
          <a:stretch/>
        </p:blipFill>
        <p:spPr>
          <a:xfrm>
            <a:off x="128160" y="1363320"/>
            <a:ext cx="3911760" cy="4227480"/>
          </a:xfrm>
          <a:prstGeom prst="rect">
            <a:avLst/>
          </a:prstGeom>
          <a:ln w="0">
            <a:noFill/>
          </a:ln>
        </p:spPr>
      </p:pic>
      <p:graphicFrame>
        <p:nvGraphicFramePr>
          <p:cNvPr id="162" name="Table 4"/>
          <p:cNvGraphicFramePr/>
          <p:nvPr/>
        </p:nvGraphicFramePr>
        <p:xfrm>
          <a:off x="4205520" y="1514160"/>
          <a:ext cx="5991120" cy="2224800"/>
        </p:xfrm>
        <a:graphic>
          <a:graphicData uri="http://schemas.openxmlformats.org/drawingml/2006/table">
            <a:tbl>
              <a:tblPr/>
              <a:tblGrid>
                <a:gridCol w="912960"/>
                <a:gridCol w="5078160"/>
              </a:tblGrid>
              <a:tr h="457560">
                <a:tc>
                  <a:txBody>
                    <a:bodyPr>
                      <a:noAutofit/>
                    </a:bodyPr>
                    <a:p>
                      <a:pPr algn="ctr">
                        <a:lnSpc>
                          <a:spcPct val="100000"/>
                        </a:lnSpc>
                      </a:pPr>
                      <a:r>
                        <a:rPr b="1" lang="id-ID" sz="2400" spc="-1" strike="noStrike">
                          <a:solidFill>
                            <a:srgbClr val="ffffff"/>
                          </a:solidFill>
                          <a:latin typeface="Arial"/>
                        </a:rPr>
                        <a:t>01</a:t>
                      </a:r>
                      <a:endParaRPr b="0" lang="en-US" sz="2400" spc="-1" strike="noStrike">
                        <a:latin typeface="Arial"/>
                      </a:endParaRPr>
                    </a:p>
                  </a:txBody>
                  <a:tcPr marL="91440" marR="91440">
                    <a:lnL w="9360">
                      <a:solidFill>
                        <a:srgbClr val="5597d3"/>
                      </a:solidFill>
                    </a:lnL>
                    <a:lnR w="9360">
                      <a:solidFill>
                        <a:srgbClr val="5597d3"/>
                      </a:solidFill>
                    </a:lnR>
                    <a:lnT w="9360">
                      <a:solidFill>
                        <a:srgbClr val="5597d3"/>
                      </a:solidFill>
                    </a:lnT>
                    <a:lnB w="25200">
                      <a:solidFill>
                        <a:srgbClr val="ffffff"/>
                      </a:solidFill>
                    </a:lnB>
                    <a:solidFill>
                      <a:srgbClr val="5b9bd5"/>
                    </a:solidFill>
                  </a:tcPr>
                </a:tc>
                <a:tc>
                  <a:txBody>
                    <a:bodyPr>
                      <a:noAutofit/>
                    </a:bodyPr>
                    <a:p>
                      <a:pPr>
                        <a:lnSpc>
                          <a:spcPct val="100000"/>
                        </a:lnSpc>
                      </a:pPr>
                      <a:r>
                        <a:rPr b="1" lang="id-ID" sz="2400" spc="-1" strike="noStrike">
                          <a:solidFill>
                            <a:srgbClr val="ffffff"/>
                          </a:solidFill>
                          <a:latin typeface="Arial"/>
                        </a:rPr>
                        <a:t>Konsep Web Server</a:t>
                      </a:r>
                      <a:endParaRPr b="0" lang="en-US" sz="2400" spc="-1" strike="noStrike">
                        <a:latin typeface="Arial"/>
                      </a:endParaRPr>
                    </a:p>
                  </a:txBody>
                  <a:tcPr marL="91440" marR="91440">
                    <a:lnL w="9360">
                      <a:solidFill>
                        <a:srgbClr val="5597d3"/>
                      </a:solidFill>
                    </a:lnL>
                    <a:lnR w="9360">
                      <a:solidFill>
                        <a:srgbClr val="5597d3"/>
                      </a:solidFill>
                    </a:lnR>
                    <a:lnT w="9360">
                      <a:solidFill>
                        <a:srgbClr val="5597d3"/>
                      </a:solidFill>
                    </a:lnT>
                    <a:lnB w="25200">
                      <a:solidFill>
                        <a:srgbClr val="ffffff"/>
                      </a:solidFill>
                    </a:lnB>
                    <a:solidFill>
                      <a:srgbClr val="5b9bd5"/>
                    </a:solidFill>
                  </a:tcPr>
                </a:tc>
              </a:tr>
              <a:tr h="457560">
                <a:tc>
                  <a:txBody>
                    <a:bodyPr>
                      <a:noAutofit/>
                    </a:bodyPr>
                    <a:p>
                      <a:pPr algn="ctr">
                        <a:lnSpc>
                          <a:spcPct val="100000"/>
                        </a:lnSpc>
                      </a:pPr>
                      <a:r>
                        <a:rPr b="0" lang="id-ID" sz="2400" spc="-1" strike="noStrike">
                          <a:solidFill>
                            <a:srgbClr val="000000"/>
                          </a:solidFill>
                          <a:latin typeface="Arial"/>
                        </a:rPr>
                        <a:t>02</a:t>
                      </a:r>
                      <a:endParaRPr b="0" lang="en-US" sz="2400" spc="-1" strike="noStrike">
                        <a:latin typeface="Arial"/>
                      </a:endParaRPr>
                    </a:p>
                  </a:txBody>
                  <a:tcPr marL="91440" marR="91440">
                    <a:lnL w="9360">
                      <a:solidFill>
                        <a:srgbClr val="5597d3"/>
                      </a:solidFill>
                    </a:lnL>
                    <a:lnR w="9360">
                      <a:solidFill>
                        <a:srgbClr val="5597d3"/>
                      </a:solidFill>
                    </a:lnR>
                    <a:lnT w="9360">
                      <a:solidFill>
                        <a:srgbClr val="5597d3"/>
                      </a:solidFill>
                    </a:lnT>
                    <a:lnB w="9360">
                      <a:solidFill>
                        <a:srgbClr val="5597d3"/>
                      </a:solidFill>
                    </a:lnB>
                    <a:solidFill>
                      <a:srgbClr val="9bc3ee"/>
                    </a:solidFill>
                  </a:tcPr>
                </a:tc>
                <a:tc>
                  <a:txBody>
                    <a:bodyPr>
                      <a:noAutofit/>
                    </a:bodyPr>
                    <a:p>
                      <a:pPr>
                        <a:lnSpc>
                          <a:spcPct val="100000"/>
                        </a:lnSpc>
                      </a:pPr>
                      <a:r>
                        <a:rPr b="0" lang="id-ID" sz="2400" spc="-1" strike="noStrike">
                          <a:solidFill>
                            <a:srgbClr val="000000"/>
                          </a:solidFill>
                          <a:latin typeface="Arial"/>
                        </a:rPr>
                        <a:t>Cara Kerja Web Server</a:t>
                      </a:r>
                      <a:endParaRPr b="0" lang="en-US" sz="2400" spc="-1" strike="noStrike">
                        <a:latin typeface="Arial"/>
                      </a:endParaRPr>
                    </a:p>
                  </a:txBody>
                  <a:tcPr marL="91440" marR="91440">
                    <a:lnL w="9360">
                      <a:solidFill>
                        <a:srgbClr val="5597d3"/>
                      </a:solidFill>
                    </a:lnL>
                    <a:lnR w="9360">
                      <a:solidFill>
                        <a:srgbClr val="5597d3"/>
                      </a:solidFill>
                    </a:lnR>
                    <a:lnT w="9360">
                      <a:solidFill>
                        <a:srgbClr val="5597d3"/>
                      </a:solidFill>
                    </a:lnT>
                    <a:lnB w="9360">
                      <a:solidFill>
                        <a:srgbClr val="5597d3"/>
                      </a:solidFill>
                    </a:lnB>
                    <a:solidFill>
                      <a:srgbClr val="9bc3ee"/>
                    </a:solidFill>
                  </a:tcPr>
                </a:tc>
              </a:tr>
              <a:tr h="457560">
                <a:tc>
                  <a:txBody>
                    <a:bodyPr>
                      <a:noAutofit/>
                    </a:bodyPr>
                    <a:p>
                      <a:pPr algn="ctr">
                        <a:lnSpc>
                          <a:spcPct val="100000"/>
                        </a:lnSpc>
                      </a:pPr>
                      <a:r>
                        <a:rPr b="0" lang="id-ID" sz="2400" spc="-1" strike="noStrike">
                          <a:solidFill>
                            <a:srgbClr val="000000"/>
                          </a:solidFill>
                          <a:latin typeface="Arial"/>
                        </a:rPr>
                        <a:t>03</a:t>
                      </a:r>
                      <a:endParaRPr b="0" lang="en-US" sz="2400" spc="-1" strike="noStrike">
                        <a:latin typeface="Arial"/>
                      </a:endParaRPr>
                    </a:p>
                  </a:txBody>
                  <a:tcPr marL="91440" marR="91440">
                    <a:lnL w="9360">
                      <a:solidFill>
                        <a:srgbClr val="5597d3"/>
                      </a:solidFill>
                    </a:lnL>
                    <a:lnR w="9360">
                      <a:solidFill>
                        <a:srgbClr val="5597d3"/>
                      </a:solidFill>
                    </a:lnR>
                    <a:lnT w="9360">
                      <a:solidFill>
                        <a:srgbClr val="5597d3"/>
                      </a:solidFill>
                    </a:lnT>
                    <a:lnB w="9360">
                      <a:solidFill>
                        <a:srgbClr val="5597d3"/>
                      </a:solidFill>
                    </a:lnB>
                    <a:solidFill>
                      <a:srgbClr val="c6ddff"/>
                    </a:solidFill>
                  </a:tcPr>
                </a:tc>
                <a:tc>
                  <a:txBody>
                    <a:bodyPr>
                      <a:noAutofit/>
                    </a:bodyPr>
                    <a:p>
                      <a:pPr>
                        <a:lnSpc>
                          <a:spcPct val="100000"/>
                        </a:lnSpc>
                      </a:pPr>
                      <a:r>
                        <a:rPr b="0" lang="id-ID" sz="2400" spc="-1" strike="noStrike">
                          <a:solidFill>
                            <a:srgbClr val="000000"/>
                          </a:solidFill>
                          <a:latin typeface="Arial"/>
                        </a:rPr>
                        <a:t>Fungsi Web Server</a:t>
                      </a:r>
                      <a:endParaRPr b="0" lang="en-US" sz="2400" spc="-1" strike="noStrike">
                        <a:latin typeface="Arial"/>
                      </a:endParaRPr>
                    </a:p>
                  </a:txBody>
                  <a:tcPr marL="91440" marR="91440">
                    <a:lnL w="9360">
                      <a:solidFill>
                        <a:srgbClr val="5597d3"/>
                      </a:solidFill>
                    </a:lnL>
                    <a:lnR w="9360">
                      <a:solidFill>
                        <a:srgbClr val="5597d3"/>
                      </a:solidFill>
                    </a:lnR>
                    <a:lnT w="9360">
                      <a:solidFill>
                        <a:srgbClr val="5597d3"/>
                      </a:solidFill>
                    </a:lnT>
                    <a:lnB w="9360">
                      <a:solidFill>
                        <a:srgbClr val="5597d3"/>
                      </a:solidFill>
                    </a:lnB>
                    <a:solidFill>
                      <a:srgbClr val="c6ddff"/>
                    </a:solidFill>
                  </a:tcPr>
                </a:tc>
              </a:tr>
              <a:tr h="457560">
                <a:tc>
                  <a:txBody>
                    <a:bodyPr>
                      <a:noAutofit/>
                    </a:bodyPr>
                    <a:p>
                      <a:pPr algn="ctr">
                        <a:lnSpc>
                          <a:spcPct val="100000"/>
                        </a:lnSpc>
                      </a:pPr>
                      <a:r>
                        <a:rPr b="0" lang="id-ID" sz="2400" spc="-1" strike="noStrike">
                          <a:solidFill>
                            <a:srgbClr val="000000"/>
                          </a:solidFill>
                          <a:latin typeface="Arial"/>
                        </a:rPr>
                        <a:t>04</a:t>
                      </a:r>
                      <a:endParaRPr b="0" lang="en-US" sz="2400" spc="-1" strike="noStrike">
                        <a:latin typeface="Arial"/>
                      </a:endParaRPr>
                    </a:p>
                  </a:txBody>
                  <a:tcPr marL="91440" marR="91440">
                    <a:lnL w="9360">
                      <a:solidFill>
                        <a:srgbClr val="5597d3"/>
                      </a:solidFill>
                    </a:lnL>
                    <a:lnR w="9360">
                      <a:solidFill>
                        <a:srgbClr val="5597d3"/>
                      </a:solidFill>
                    </a:lnR>
                    <a:lnT w="9360">
                      <a:solidFill>
                        <a:srgbClr val="5597d3"/>
                      </a:solidFill>
                    </a:lnT>
                    <a:lnB w="9360">
                      <a:solidFill>
                        <a:srgbClr val="5597d3"/>
                      </a:solidFill>
                    </a:lnB>
                    <a:solidFill>
                      <a:srgbClr val="9bc3ee"/>
                    </a:solidFill>
                  </a:tcPr>
                </a:tc>
                <a:tc>
                  <a:txBody>
                    <a:bodyPr>
                      <a:noAutofit/>
                    </a:bodyPr>
                    <a:p>
                      <a:pPr>
                        <a:lnSpc>
                          <a:spcPct val="100000"/>
                        </a:lnSpc>
                      </a:pPr>
                      <a:r>
                        <a:rPr b="0" lang="id-ID" sz="2400" spc="-1" strike="noStrike">
                          <a:solidFill>
                            <a:srgbClr val="000000"/>
                          </a:solidFill>
                          <a:latin typeface="Arial"/>
                        </a:rPr>
                        <a:t>Jenis-Jenis Web Server</a:t>
                      </a:r>
                      <a:endParaRPr b="0" lang="en-US" sz="2400" spc="-1" strike="noStrike">
                        <a:latin typeface="Arial"/>
                      </a:endParaRPr>
                    </a:p>
                  </a:txBody>
                  <a:tcPr marL="91440" marR="91440">
                    <a:lnL w="9360">
                      <a:solidFill>
                        <a:srgbClr val="5597d3"/>
                      </a:solidFill>
                    </a:lnL>
                    <a:lnR w="9360">
                      <a:solidFill>
                        <a:srgbClr val="5597d3"/>
                      </a:solidFill>
                    </a:lnR>
                    <a:lnT w="9360">
                      <a:solidFill>
                        <a:srgbClr val="5597d3"/>
                      </a:solidFill>
                    </a:lnT>
                    <a:lnB w="9360">
                      <a:solidFill>
                        <a:srgbClr val="5597d3"/>
                      </a:solidFill>
                    </a:lnB>
                    <a:solidFill>
                      <a:srgbClr val="9bc3ee"/>
                    </a:solidFill>
                  </a:tcPr>
                </a:tc>
              </a:tr>
              <a:tr h="457560">
                <a:tc>
                  <a:txBody>
                    <a:bodyPr>
                      <a:noAutofit/>
                    </a:bodyPr>
                    <a:p>
                      <a:pPr algn="ctr">
                        <a:lnSpc>
                          <a:spcPct val="100000"/>
                        </a:lnSpc>
                      </a:pPr>
                      <a:r>
                        <a:rPr b="0" lang="id-ID" sz="2400" spc="-1" strike="noStrike">
                          <a:solidFill>
                            <a:srgbClr val="000000"/>
                          </a:solidFill>
                          <a:latin typeface="Arial"/>
                        </a:rPr>
                        <a:t>05</a:t>
                      </a:r>
                      <a:endParaRPr b="0" lang="en-US" sz="2400" spc="-1" strike="noStrike">
                        <a:latin typeface="Arial"/>
                      </a:endParaRPr>
                    </a:p>
                  </a:txBody>
                  <a:tcPr marL="91440" marR="91440">
                    <a:lnL w="9360">
                      <a:solidFill>
                        <a:srgbClr val="5597d3"/>
                      </a:solidFill>
                    </a:lnL>
                    <a:lnR w="9360">
                      <a:solidFill>
                        <a:srgbClr val="5597d3"/>
                      </a:solidFill>
                    </a:lnR>
                    <a:lnT w="9360">
                      <a:solidFill>
                        <a:srgbClr val="5597d3"/>
                      </a:solidFill>
                    </a:lnT>
                    <a:lnB w="9360">
                      <a:solidFill>
                        <a:srgbClr val="5597d3"/>
                      </a:solidFill>
                    </a:lnB>
                    <a:solidFill>
                      <a:srgbClr val="c6ddff"/>
                    </a:solidFill>
                  </a:tcPr>
                </a:tc>
                <a:tc>
                  <a:txBody>
                    <a:bodyPr>
                      <a:noAutofit/>
                    </a:bodyPr>
                    <a:p>
                      <a:pPr>
                        <a:lnSpc>
                          <a:spcPct val="100000"/>
                        </a:lnSpc>
                      </a:pPr>
                      <a:r>
                        <a:rPr b="0" lang="id-ID" sz="2400" spc="-1" strike="noStrike">
                          <a:solidFill>
                            <a:srgbClr val="000000"/>
                          </a:solidFill>
                          <a:latin typeface="Arial"/>
                        </a:rPr>
                        <a:t>Penggunaan Web Server</a:t>
                      </a:r>
                      <a:endParaRPr b="0" lang="en-US" sz="2400" spc="-1" strike="noStrike">
                        <a:latin typeface="Arial"/>
                      </a:endParaRPr>
                    </a:p>
                  </a:txBody>
                  <a:tcPr marL="91440" marR="91440">
                    <a:lnL w="9360">
                      <a:solidFill>
                        <a:srgbClr val="5597d3"/>
                      </a:solidFill>
                    </a:lnL>
                    <a:lnR w="9360">
                      <a:solidFill>
                        <a:srgbClr val="5597d3"/>
                      </a:solidFill>
                    </a:lnR>
                    <a:lnT w="9360">
                      <a:solidFill>
                        <a:srgbClr val="5597d3"/>
                      </a:solidFill>
                    </a:lnT>
                    <a:lnB w="9360">
                      <a:solidFill>
                        <a:srgbClr val="5597d3"/>
                      </a:solidFill>
                    </a:lnB>
                    <a:solidFill>
                      <a:srgbClr val="c6ddff"/>
                    </a:solidFill>
                  </a:tcPr>
                </a:tc>
              </a:tr>
              <a:tr h="457560">
                <a:tc>
                  <a:txBody>
                    <a:bodyPr>
                      <a:noAutofit/>
                    </a:bodyPr>
                    <a:p>
                      <a:pPr algn="ctr">
                        <a:lnSpc>
                          <a:spcPct val="100000"/>
                        </a:lnSpc>
                      </a:pPr>
                      <a:r>
                        <a:rPr b="0" lang="id-ID" sz="2400" spc="-1" strike="noStrike">
                          <a:solidFill>
                            <a:srgbClr val="000000"/>
                          </a:solidFill>
                          <a:latin typeface="Arial"/>
                        </a:rPr>
                        <a:t>06</a:t>
                      </a:r>
                      <a:endParaRPr b="0" lang="en-US" sz="2400" spc="-1" strike="noStrike">
                        <a:latin typeface="Arial"/>
                      </a:endParaRPr>
                    </a:p>
                  </a:txBody>
                  <a:tcPr marL="91440" marR="91440">
                    <a:lnL w="9360">
                      <a:solidFill>
                        <a:srgbClr val="5597d3"/>
                      </a:solidFill>
                    </a:lnL>
                    <a:lnR w="9360">
                      <a:solidFill>
                        <a:srgbClr val="5597d3"/>
                      </a:solidFill>
                    </a:lnR>
                    <a:lnT w="9360">
                      <a:solidFill>
                        <a:srgbClr val="5597d3"/>
                      </a:solidFill>
                    </a:lnT>
                    <a:lnB w="9360">
                      <a:solidFill>
                        <a:srgbClr val="5597d3"/>
                      </a:solidFill>
                    </a:lnB>
                    <a:solidFill>
                      <a:srgbClr val="9bc3ee"/>
                    </a:solidFill>
                  </a:tcPr>
                </a:tc>
                <a:tc>
                  <a:txBody>
                    <a:bodyPr>
                      <a:noAutofit/>
                    </a:bodyPr>
                    <a:p>
                      <a:pPr>
                        <a:lnSpc>
                          <a:spcPct val="100000"/>
                        </a:lnSpc>
                      </a:pPr>
                      <a:r>
                        <a:rPr b="0" lang="id-ID" sz="2400" spc="-1" strike="noStrike">
                          <a:solidFill>
                            <a:srgbClr val="000000"/>
                          </a:solidFill>
                          <a:latin typeface="Arial"/>
                        </a:rPr>
                        <a:t>Keamanan Web Server</a:t>
                      </a:r>
                      <a:endParaRPr b="0" lang="en-US" sz="2400" spc="-1" strike="noStrike">
                        <a:latin typeface="Arial"/>
                      </a:endParaRPr>
                    </a:p>
                  </a:txBody>
                  <a:tcPr marL="91440" marR="91440">
                    <a:lnL w="9360">
                      <a:solidFill>
                        <a:srgbClr val="5597d3"/>
                      </a:solidFill>
                    </a:lnL>
                    <a:lnR w="9360">
                      <a:solidFill>
                        <a:srgbClr val="5597d3"/>
                      </a:solidFill>
                    </a:lnR>
                    <a:lnT w="9360">
                      <a:solidFill>
                        <a:srgbClr val="5597d3"/>
                      </a:solidFill>
                    </a:lnT>
                    <a:lnB w="9360">
                      <a:solidFill>
                        <a:srgbClr val="5597d3"/>
                      </a:solidFill>
                    </a:lnB>
                    <a:solidFill>
                      <a:srgbClr val="9bc3ee"/>
                    </a:solidFill>
                  </a:tcPr>
                </a:tc>
              </a:tr>
            </a:tbl>
          </a:graphicData>
        </a:graphic>
      </p:graphicFrame>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TextShape 1"/>
          <p:cNvSpPr txBox="1"/>
          <p:nvPr/>
        </p:nvSpPr>
        <p:spPr>
          <a:xfrm>
            <a:off x="609480" y="273600"/>
            <a:ext cx="10972080" cy="1144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97" name="TextShape 2"/>
          <p:cNvSpPr txBox="1"/>
          <p:nvPr/>
        </p:nvSpPr>
        <p:spPr>
          <a:xfrm>
            <a:off x="609480" y="1604520"/>
            <a:ext cx="10972080" cy="3976920"/>
          </a:xfrm>
          <a:prstGeom prst="rect">
            <a:avLst/>
          </a:prstGeom>
          <a:noFill/>
          <a:ln w="0">
            <a:noFill/>
          </a:ln>
        </p:spPr>
        <p:txBody>
          <a:bodyPr lIns="0" rIns="0" tIns="0" bIns="0">
            <a:noAutofit/>
          </a:bodyPr>
          <a:p>
            <a:endParaRPr b="0" lang="en-US" sz="1800" spc="-1" strike="noStrike">
              <a:solidFill>
                <a:srgbClr val="000000"/>
              </a:solidFill>
              <a:latin typeface="Arial"/>
            </a:endParaRPr>
          </a:p>
        </p:txBody>
      </p:sp>
      <p:grpSp>
        <p:nvGrpSpPr>
          <p:cNvPr id="298" name="Group 3"/>
          <p:cNvGrpSpPr/>
          <p:nvPr/>
        </p:nvGrpSpPr>
        <p:grpSpPr>
          <a:xfrm>
            <a:off x="0" y="8280"/>
            <a:ext cx="12192120" cy="6857280"/>
            <a:chOff x="0" y="8280"/>
            <a:chExt cx="12192120" cy="6857280"/>
          </a:xfrm>
        </p:grpSpPr>
        <p:pic>
          <p:nvPicPr>
            <p:cNvPr id="299" name="图片 1_7" descr=""/>
            <p:cNvPicPr/>
            <p:nvPr/>
          </p:nvPicPr>
          <p:blipFill>
            <a:blip r:embed="rId1"/>
            <a:srcRect l="0" t="0" r="33134" b="0"/>
            <a:stretch/>
          </p:blipFill>
          <p:spPr>
            <a:xfrm flipH="1">
              <a:off x="4040640" y="8280"/>
              <a:ext cx="8151480" cy="6857280"/>
            </a:xfrm>
            <a:prstGeom prst="rect">
              <a:avLst/>
            </a:prstGeom>
            <a:ln w="0">
              <a:noFill/>
            </a:ln>
          </p:spPr>
        </p:pic>
        <p:sp>
          <p:nvSpPr>
            <p:cNvPr id="300" name="CustomShape 4"/>
            <p:cNvSpPr/>
            <p:nvPr/>
          </p:nvSpPr>
          <p:spPr>
            <a:xfrm>
              <a:off x="0" y="8280"/>
              <a:ext cx="4462200" cy="6857280"/>
            </a:xfrm>
            <a:prstGeom prst="rect">
              <a:avLst/>
            </a:prstGeom>
            <a:solidFill>
              <a:srgbClr val="1b2595"/>
            </a:solidFill>
            <a:ln>
              <a:noFill/>
            </a:ln>
          </p:spPr>
          <p:style>
            <a:lnRef idx="2">
              <a:schemeClr val="accent1">
                <a:shade val="50000"/>
              </a:schemeClr>
            </a:lnRef>
            <a:fillRef idx="1">
              <a:schemeClr val="accent1"/>
            </a:fillRef>
            <a:effectRef idx="0">
              <a:schemeClr val="accent1"/>
            </a:effectRef>
            <a:fontRef idx="minor"/>
          </p:style>
        </p:sp>
      </p:grpSp>
      <p:sp>
        <p:nvSpPr>
          <p:cNvPr id="301" name="CustomShape 5"/>
          <p:cNvSpPr/>
          <p:nvPr/>
        </p:nvSpPr>
        <p:spPr>
          <a:xfrm>
            <a:off x="479520" y="548640"/>
            <a:ext cx="10338840" cy="364680"/>
          </a:xfrm>
          <a:prstGeom prst="rect">
            <a:avLst/>
          </a:prstGeom>
          <a:noFill/>
          <a:ln w="9525">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ffffff"/>
                </a:solidFill>
                <a:latin typeface="Calibri"/>
                <a:ea typeface="DejaVu Sans"/>
              </a:rPr>
              <a:t>Penggunaan Web Server</a:t>
            </a:r>
            <a:endParaRPr b="0" lang="en-US" sz="1800" spc="-1" strike="noStrike">
              <a:latin typeface="Arial"/>
            </a:endParaRPr>
          </a:p>
        </p:txBody>
      </p:sp>
      <p:pic>
        <p:nvPicPr>
          <p:cNvPr id="302" name="Picture 6_7" descr="image_2022-03-06_220016-removebg-preview"/>
          <p:cNvPicPr/>
          <p:nvPr/>
        </p:nvPicPr>
        <p:blipFill>
          <a:blip r:embed="rId2">
            <a:lum bright="60000"/>
          </a:blip>
          <a:stretch/>
        </p:blipFill>
        <p:spPr>
          <a:xfrm rot="18394800">
            <a:off x="10643400" y="-459360"/>
            <a:ext cx="4465080" cy="4465080"/>
          </a:xfrm>
          <a:prstGeom prst="rect">
            <a:avLst/>
          </a:prstGeom>
          <a:ln w="0">
            <a:noFill/>
          </a:ln>
        </p:spPr>
      </p:pic>
      <p:sp>
        <p:nvSpPr>
          <p:cNvPr id="303" name="CustomShape 6"/>
          <p:cNvSpPr/>
          <p:nvPr/>
        </p:nvSpPr>
        <p:spPr>
          <a:xfrm>
            <a:off x="609480" y="1418400"/>
            <a:ext cx="10338840" cy="3015720"/>
          </a:xfrm>
          <a:prstGeom prst="rect">
            <a:avLst/>
          </a:prstGeom>
          <a:noFill/>
          <a:ln w="9525">
            <a:noFill/>
          </a:ln>
        </p:spPr>
        <p:style>
          <a:lnRef idx="0"/>
          <a:fillRef idx="0"/>
          <a:effectRef idx="0"/>
          <a:fontRef idx="minor"/>
        </p:style>
        <p:txBody>
          <a:bodyPr lIns="90000" rIns="90000" tIns="45000" bIns="45000">
            <a:spAutoFit/>
          </a:bodyPr>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Web server digunakan untuk menjalankan berbagai aplikasi yang dikembangkan oleh pengembang software.</a:t>
            </a:r>
            <a:endParaRPr b="0" lang="en-US" sz="2400" spc="-1" strike="noStrike">
              <a:latin typeface="Times New Roman"/>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endParaRPr b="0" lang="en-US" sz="2400" spc="-1" strike="noStrike">
              <a:latin typeface="Times New Roman"/>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Contoh penggunaan web server :</a:t>
            </a:r>
            <a:endParaRPr b="0" lang="en-US" sz="2400" spc="-1" strike="noStrike">
              <a:latin typeface="Times New Roman"/>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Mengirim dan menerima email;</a:t>
            </a:r>
            <a:endParaRPr b="0" lang="en-US" sz="2400" spc="-1" strike="noStrike">
              <a:latin typeface="Times New Roman"/>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mengunduh permintaan untuk file File Transfer Protocol (FTP); dan</a:t>
            </a:r>
            <a:endParaRPr b="0" lang="en-US" sz="2400" spc="-1" strike="noStrike">
              <a:latin typeface="Times New Roman"/>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membangun dan menerbitkan halaman web.</a:t>
            </a:r>
            <a:endParaRPr b="0" lang="en-US" sz="2400" spc="-1" strike="noStrike">
              <a:latin typeface="Times New Roman"/>
            </a:endParaRPr>
          </a:p>
          <a:p>
            <a:pPr>
              <a:lnSpc>
                <a:spcPct val="100000"/>
              </a:lnSpc>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Aplikasi layanan masyarakat dengan memanfaatkan skrip sisi web dan basis data</a:t>
            </a:r>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4" name="图片 3_2" descr=""/>
          <p:cNvPicPr/>
          <p:nvPr/>
        </p:nvPicPr>
        <p:blipFill>
          <a:blip r:embed="rId1"/>
          <a:stretch/>
        </p:blipFill>
        <p:spPr>
          <a:xfrm>
            <a:off x="0" y="0"/>
            <a:ext cx="12191400" cy="6857280"/>
          </a:xfrm>
          <a:prstGeom prst="rect">
            <a:avLst/>
          </a:prstGeom>
          <a:ln w="0">
            <a:noFill/>
          </a:ln>
        </p:spPr>
      </p:pic>
      <p:sp>
        <p:nvSpPr>
          <p:cNvPr id="305" name="CustomShape 1"/>
          <p:cNvSpPr/>
          <p:nvPr/>
        </p:nvSpPr>
        <p:spPr>
          <a:xfrm>
            <a:off x="1924200" y="2167560"/>
            <a:ext cx="2212560" cy="18424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1500" spc="-1" strike="noStrike">
                <a:solidFill>
                  <a:srgbClr val="ffffff"/>
                </a:solidFill>
                <a:latin typeface="Calibri"/>
                <a:ea typeface="Calibri"/>
              </a:rPr>
              <a:t>06</a:t>
            </a:r>
            <a:endParaRPr b="0" lang="en-US" sz="11500" spc="-1" strike="noStrike">
              <a:latin typeface="Arial"/>
            </a:endParaRPr>
          </a:p>
        </p:txBody>
      </p:sp>
      <p:sp>
        <p:nvSpPr>
          <p:cNvPr id="306" name="CustomShape 2"/>
          <p:cNvSpPr/>
          <p:nvPr/>
        </p:nvSpPr>
        <p:spPr>
          <a:xfrm>
            <a:off x="1982520" y="4029840"/>
            <a:ext cx="7164360" cy="366120"/>
          </a:xfrm>
          <a:prstGeom prst="rect">
            <a:avLst/>
          </a:prstGeom>
          <a:noFill/>
          <a:ln w="0">
            <a:noFill/>
          </a:ln>
        </p:spPr>
        <p:style>
          <a:lnRef idx="0"/>
          <a:fillRef idx="0"/>
          <a:effectRef idx="0"/>
          <a:fontRef idx="minor"/>
        </p:style>
        <p:txBody>
          <a:bodyPr lIns="0" rIns="0" tIns="0" bIns="0">
            <a:spAutoFit/>
          </a:bodyPr>
          <a:p>
            <a:r>
              <a:rPr b="1" lang="id-ID" sz="2400" spc="-1" strike="noStrike">
                <a:solidFill>
                  <a:srgbClr val="ffffff"/>
                </a:solidFill>
                <a:latin typeface="Arial"/>
                <a:ea typeface="Calibri"/>
              </a:rPr>
              <a:t>Keamanan Web Server</a:t>
            </a:r>
            <a:endParaRPr b="0" lang="id-ID" sz="24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TextShape 1"/>
          <p:cNvSpPr txBox="1"/>
          <p:nvPr/>
        </p:nvSpPr>
        <p:spPr>
          <a:xfrm>
            <a:off x="609480" y="273600"/>
            <a:ext cx="10972080" cy="1144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08" name="TextShape 2"/>
          <p:cNvSpPr txBox="1"/>
          <p:nvPr/>
        </p:nvSpPr>
        <p:spPr>
          <a:xfrm>
            <a:off x="609480" y="1604520"/>
            <a:ext cx="10972080" cy="3976920"/>
          </a:xfrm>
          <a:prstGeom prst="rect">
            <a:avLst/>
          </a:prstGeom>
          <a:noFill/>
          <a:ln w="0">
            <a:noFill/>
          </a:ln>
        </p:spPr>
        <p:txBody>
          <a:bodyPr lIns="0" rIns="0" tIns="0" bIns="0">
            <a:noAutofit/>
          </a:bodyPr>
          <a:p>
            <a:endParaRPr b="0" lang="en-US" sz="1800" spc="-1" strike="noStrike">
              <a:solidFill>
                <a:srgbClr val="000000"/>
              </a:solidFill>
              <a:latin typeface="Arial"/>
            </a:endParaRPr>
          </a:p>
        </p:txBody>
      </p:sp>
      <p:grpSp>
        <p:nvGrpSpPr>
          <p:cNvPr id="309" name="Group 3"/>
          <p:cNvGrpSpPr/>
          <p:nvPr/>
        </p:nvGrpSpPr>
        <p:grpSpPr>
          <a:xfrm>
            <a:off x="0" y="8280"/>
            <a:ext cx="12192120" cy="6857280"/>
            <a:chOff x="0" y="8280"/>
            <a:chExt cx="12192120" cy="6857280"/>
          </a:xfrm>
        </p:grpSpPr>
        <p:pic>
          <p:nvPicPr>
            <p:cNvPr id="310" name="图片 1_10" descr=""/>
            <p:cNvPicPr/>
            <p:nvPr/>
          </p:nvPicPr>
          <p:blipFill>
            <a:blip r:embed="rId1"/>
            <a:srcRect l="0" t="0" r="33134" b="0"/>
            <a:stretch/>
          </p:blipFill>
          <p:spPr>
            <a:xfrm flipH="1">
              <a:off x="4040640" y="8280"/>
              <a:ext cx="8151480" cy="6857280"/>
            </a:xfrm>
            <a:prstGeom prst="rect">
              <a:avLst/>
            </a:prstGeom>
            <a:ln w="0">
              <a:noFill/>
            </a:ln>
          </p:spPr>
        </p:pic>
        <p:sp>
          <p:nvSpPr>
            <p:cNvPr id="311" name="CustomShape 4"/>
            <p:cNvSpPr/>
            <p:nvPr/>
          </p:nvSpPr>
          <p:spPr>
            <a:xfrm>
              <a:off x="0" y="8280"/>
              <a:ext cx="4462200" cy="6857280"/>
            </a:xfrm>
            <a:prstGeom prst="rect">
              <a:avLst/>
            </a:prstGeom>
            <a:solidFill>
              <a:srgbClr val="1b2595"/>
            </a:solidFill>
            <a:ln>
              <a:noFill/>
            </a:ln>
          </p:spPr>
          <p:style>
            <a:lnRef idx="2">
              <a:schemeClr val="accent1">
                <a:shade val="50000"/>
              </a:schemeClr>
            </a:lnRef>
            <a:fillRef idx="1">
              <a:schemeClr val="accent1"/>
            </a:fillRef>
            <a:effectRef idx="0">
              <a:schemeClr val="accent1"/>
            </a:effectRef>
            <a:fontRef idx="minor"/>
          </p:style>
        </p:sp>
      </p:grpSp>
      <p:sp>
        <p:nvSpPr>
          <p:cNvPr id="312" name="CustomShape 5"/>
          <p:cNvSpPr/>
          <p:nvPr/>
        </p:nvSpPr>
        <p:spPr>
          <a:xfrm>
            <a:off x="479520" y="548640"/>
            <a:ext cx="10338840" cy="455400"/>
          </a:xfrm>
          <a:prstGeom prst="rect">
            <a:avLst/>
          </a:prstGeom>
          <a:noFill/>
          <a:ln w="9525">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ffffff"/>
                </a:solidFill>
                <a:latin typeface="Calibri"/>
                <a:ea typeface="DejaVu Sans"/>
              </a:rPr>
              <a:t>Keamanan Web Server</a:t>
            </a:r>
            <a:endParaRPr b="0" lang="en-US" sz="2400" spc="-1" strike="noStrike">
              <a:latin typeface="Arial"/>
            </a:endParaRPr>
          </a:p>
        </p:txBody>
      </p:sp>
      <p:pic>
        <p:nvPicPr>
          <p:cNvPr id="313" name="Picture 6_10" descr="image_2022-03-06_220016-removebg-preview"/>
          <p:cNvPicPr/>
          <p:nvPr/>
        </p:nvPicPr>
        <p:blipFill>
          <a:blip r:embed="rId2">
            <a:lum bright="60000"/>
          </a:blip>
          <a:stretch/>
        </p:blipFill>
        <p:spPr>
          <a:xfrm rot="18394800">
            <a:off x="10643400" y="-459360"/>
            <a:ext cx="4465080" cy="4465080"/>
          </a:xfrm>
          <a:prstGeom prst="rect">
            <a:avLst/>
          </a:prstGeom>
          <a:ln w="0">
            <a:noFill/>
          </a:ln>
        </p:spPr>
      </p:pic>
      <p:sp>
        <p:nvSpPr>
          <p:cNvPr id="314" name="CustomShape 6"/>
          <p:cNvSpPr/>
          <p:nvPr/>
        </p:nvSpPr>
        <p:spPr>
          <a:xfrm>
            <a:off x="609480" y="1418400"/>
            <a:ext cx="10338840" cy="4113000"/>
          </a:xfrm>
          <a:prstGeom prst="rect">
            <a:avLst/>
          </a:prstGeom>
          <a:noFill/>
          <a:ln w="9525">
            <a:noFill/>
          </a:ln>
        </p:spPr>
        <p:style>
          <a:lnRef idx="0"/>
          <a:fillRef idx="0"/>
          <a:effectRef idx="0"/>
          <a:fontRef idx="minor"/>
        </p:style>
        <p:txBody>
          <a:bodyPr lIns="90000" rIns="90000" tIns="45000" bIns="45000">
            <a:spAutoFit/>
          </a:bodyPr>
          <a:p>
            <a:pPr marL="216000" indent="-216000">
              <a:lnSpc>
                <a:spcPct val="100000"/>
              </a:lnSpc>
              <a:buClr>
                <a:srgbClr val="ffffff"/>
              </a:buClr>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SSH adalah protokol jaringan yang dikelngkapi dengan fitur enkripsi kriptografi sehingga lebih aman saat melakukan login server dibandingkan login secara langsung.</a:t>
            </a:r>
            <a:endParaRPr b="0" lang="en-US" sz="2400" spc="-1" strike="noStrike">
              <a:latin typeface="Times New Roman"/>
            </a:endParaRPr>
          </a:p>
          <a:p>
            <a:pPr marL="216000" indent="-216000">
              <a:lnSpc>
                <a:spcPct val="100000"/>
              </a:lnSpc>
              <a:buClr>
                <a:srgbClr val="ffffff"/>
              </a:buClr>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Merubah port standart</a:t>
            </a:r>
            <a:endParaRPr b="0" lang="en-US" sz="2400" spc="-1" strike="noStrike">
              <a:latin typeface="Times New Roman"/>
            </a:endParaRPr>
          </a:p>
          <a:p>
            <a:pPr marL="216000" indent="-216000">
              <a:lnSpc>
                <a:spcPct val="100000"/>
              </a:lnSpc>
              <a:buClr>
                <a:srgbClr val="ffffff"/>
              </a:buClr>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Menggunakan password yang kuat</a:t>
            </a:r>
            <a:endParaRPr b="0" lang="en-US" sz="2400" spc="-1" strike="noStrike">
              <a:latin typeface="Times New Roman"/>
            </a:endParaRPr>
          </a:p>
          <a:p>
            <a:pPr marL="216000" indent="-216000">
              <a:lnSpc>
                <a:spcPct val="100000"/>
              </a:lnSpc>
              <a:buClr>
                <a:srgbClr val="ffffff"/>
              </a:buClr>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Menonaktifkan akun root dan memberikan akses sesuai kebutuhan saja.</a:t>
            </a:r>
            <a:endParaRPr b="0" lang="en-US" sz="2400" spc="-1" strike="noStrike">
              <a:latin typeface="Times New Roman"/>
            </a:endParaRPr>
          </a:p>
          <a:p>
            <a:pPr marL="216000" indent="-216000">
              <a:lnSpc>
                <a:spcPct val="100000"/>
              </a:lnSpc>
              <a:buClr>
                <a:srgbClr val="ffffff"/>
              </a:buClr>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Selalu update server</a:t>
            </a:r>
            <a:endParaRPr b="0" lang="en-US" sz="2400" spc="-1" strike="noStrike">
              <a:latin typeface="Times New Roman"/>
            </a:endParaRPr>
          </a:p>
          <a:p>
            <a:pPr marL="216000" indent="-216000">
              <a:lnSpc>
                <a:spcPct val="100000"/>
              </a:lnSpc>
              <a:buClr>
                <a:srgbClr val="ffffff"/>
              </a:buClr>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Hindari download tidak jelas</a:t>
            </a:r>
            <a:endParaRPr b="0" lang="en-US" sz="2400" spc="-1" strike="noStrike">
              <a:latin typeface="Times New Roman"/>
            </a:endParaRPr>
          </a:p>
          <a:p>
            <a:pPr marL="216000" indent="-216000">
              <a:lnSpc>
                <a:spcPct val="100000"/>
              </a:lnSpc>
              <a:buClr>
                <a:srgbClr val="ffffff"/>
              </a:buClr>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Menonaktifkan port network yang tidak digunakan</a:t>
            </a:r>
            <a:endParaRPr b="0" lang="en-US" sz="2400" spc="-1" strike="noStrike">
              <a:latin typeface="Times New Roman"/>
            </a:endParaRPr>
          </a:p>
          <a:p>
            <a:pPr marL="216000" indent="-216000">
              <a:lnSpc>
                <a:spcPct val="100000"/>
              </a:lnSpc>
              <a:buClr>
                <a:srgbClr val="ffffff"/>
              </a:buClr>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Setting konfigurasi firewall untuk memblokir akses illegal ke dalam jaringan server seperti serangan bruteforce, blokir IP, SQL Injection dan lainnya</a:t>
            </a:r>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TextShape 1"/>
          <p:cNvSpPr txBox="1"/>
          <p:nvPr/>
        </p:nvSpPr>
        <p:spPr>
          <a:xfrm>
            <a:off x="609480" y="273600"/>
            <a:ext cx="10972080" cy="1144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16" name="TextShape 2"/>
          <p:cNvSpPr txBox="1"/>
          <p:nvPr/>
        </p:nvSpPr>
        <p:spPr>
          <a:xfrm>
            <a:off x="609480" y="1604520"/>
            <a:ext cx="10972080" cy="3976920"/>
          </a:xfrm>
          <a:prstGeom prst="rect">
            <a:avLst/>
          </a:prstGeom>
          <a:noFill/>
          <a:ln w="0">
            <a:noFill/>
          </a:ln>
        </p:spPr>
        <p:txBody>
          <a:bodyPr lIns="0" rIns="0" tIns="0" bIns="0">
            <a:noAutofit/>
          </a:bodyPr>
          <a:p>
            <a:endParaRPr b="0" lang="en-US" sz="1800" spc="-1" strike="noStrike">
              <a:solidFill>
                <a:srgbClr val="000000"/>
              </a:solidFill>
              <a:latin typeface="Arial"/>
            </a:endParaRPr>
          </a:p>
        </p:txBody>
      </p:sp>
      <p:grpSp>
        <p:nvGrpSpPr>
          <p:cNvPr id="317" name="Group 3"/>
          <p:cNvGrpSpPr/>
          <p:nvPr/>
        </p:nvGrpSpPr>
        <p:grpSpPr>
          <a:xfrm>
            <a:off x="0" y="8280"/>
            <a:ext cx="12192120" cy="6857280"/>
            <a:chOff x="0" y="8280"/>
            <a:chExt cx="12192120" cy="6857280"/>
          </a:xfrm>
        </p:grpSpPr>
        <p:pic>
          <p:nvPicPr>
            <p:cNvPr id="318" name="图片 1_9" descr=""/>
            <p:cNvPicPr/>
            <p:nvPr/>
          </p:nvPicPr>
          <p:blipFill>
            <a:blip r:embed="rId1"/>
            <a:srcRect l="0" t="0" r="33134" b="0"/>
            <a:stretch/>
          </p:blipFill>
          <p:spPr>
            <a:xfrm flipH="1">
              <a:off x="4040640" y="8280"/>
              <a:ext cx="8151480" cy="6857280"/>
            </a:xfrm>
            <a:prstGeom prst="rect">
              <a:avLst/>
            </a:prstGeom>
            <a:ln w="0">
              <a:noFill/>
            </a:ln>
          </p:spPr>
        </p:pic>
        <p:sp>
          <p:nvSpPr>
            <p:cNvPr id="319" name="CustomShape 4"/>
            <p:cNvSpPr/>
            <p:nvPr/>
          </p:nvSpPr>
          <p:spPr>
            <a:xfrm>
              <a:off x="0" y="8280"/>
              <a:ext cx="4462200" cy="6857280"/>
            </a:xfrm>
            <a:prstGeom prst="rect">
              <a:avLst/>
            </a:prstGeom>
            <a:solidFill>
              <a:srgbClr val="1b2595"/>
            </a:solidFill>
            <a:ln>
              <a:noFill/>
            </a:ln>
          </p:spPr>
          <p:style>
            <a:lnRef idx="2">
              <a:schemeClr val="accent1">
                <a:shade val="50000"/>
              </a:schemeClr>
            </a:lnRef>
            <a:fillRef idx="1">
              <a:schemeClr val="accent1"/>
            </a:fillRef>
            <a:effectRef idx="0">
              <a:schemeClr val="accent1"/>
            </a:effectRef>
            <a:fontRef idx="minor"/>
          </p:style>
        </p:sp>
      </p:grpSp>
      <p:sp>
        <p:nvSpPr>
          <p:cNvPr id="320" name="CustomShape 5"/>
          <p:cNvSpPr/>
          <p:nvPr/>
        </p:nvSpPr>
        <p:spPr>
          <a:xfrm>
            <a:off x="479520" y="548640"/>
            <a:ext cx="10338840" cy="455400"/>
          </a:xfrm>
          <a:prstGeom prst="rect">
            <a:avLst/>
          </a:prstGeom>
          <a:noFill/>
          <a:ln w="9525">
            <a:noFill/>
          </a:ln>
        </p:spPr>
        <p:style>
          <a:lnRef idx="0"/>
          <a:fillRef idx="0"/>
          <a:effectRef idx="0"/>
          <a:fontRef idx="minor"/>
        </p:style>
        <p:txBody>
          <a:bodyPr lIns="90000" rIns="90000" tIns="45000" bIns="45000">
            <a:spAutoFit/>
          </a:bodyPr>
          <a:p>
            <a:pPr>
              <a:lnSpc>
                <a:spcPct val="100000"/>
              </a:lnSpc>
              <a:tabLst>
                <a:tab algn="l" pos="0"/>
              </a:tabLst>
            </a:pPr>
            <a:r>
              <a:rPr b="0" lang="en-US" sz="2400" spc="-1" strike="noStrike">
                <a:solidFill>
                  <a:srgbClr val="ffffff"/>
                </a:solidFill>
                <a:latin typeface="Calibri"/>
                <a:ea typeface="DejaVu Sans"/>
              </a:rPr>
              <a:t>Keamanan Web Server</a:t>
            </a:r>
            <a:endParaRPr b="0" lang="en-US" sz="2400" spc="-1" strike="noStrike">
              <a:latin typeface="Arial"/>
            </a:endParaRPr>
          </a:p>
        </p:txBody>
      </p:sp>
      <p:pic>
        <p:nvPicPr>
          <p:cNvPr id="321" name="Picture 6_9" descr="image_2022-03-06_220016-removebg-preview"/>
          <p:cNvPicPr/>
          <p:nvPr/>
        </p:nvPicPr>
        <p:blipFill>
          <a:blip r:embed="rId2">
            <a:lum bright="60000"/>
          </a:blip>
          <a:stretch/>
        </p:blipFill>
        <p:spPr>
          <a:xfrm rot="18394800">
            <a:off x="10643400" y="-459360"/>
            <a:ext cx="4465080" cy="4465080"/>
          </a:xfrm>
          <a:prstGeom prst="rect">
            <a:avLst/>
          </a:prstGeom>
          <a:ln w="0">
            <a:noFill/>
          </a:ln>
        </p:spPr>
      </p:pic>
      <p:sp>
        <p:nvSpPr>
          <p:cNvPr id="322" name="CustomShape 6"/>
          <p:cNvSpPr/>
          <p:nvPr/>
        </p:nvSpPr>
        <p:spPr>
          <a:xfrm>
            <a:off x="609480" y="1418400"/>
            <a:ext cx="10338840" cy="3747240"/>
          </a:xfrm>
          <a:prstGeom prst="rect">
            <a:avLst/>
          </a:prstGeom>
          <a:noFill/>
          <a:ln w="9525">
            <a:noFill/>
          </a:ln>
        </p:spPr>
        <p:style>
          <a:lnRef idx="0"/>
          <a:fillRef idx="0"/>
          <a:effectRef idx="0"/>
          <a:fontRef idx="minor"/>
        </p:style>
        <p:txBody>
          <a:bodyPr lIns="90000" rIns="90000" tIns="45000" bIns="45000">
            <a:spAutoFit/>
          </a:bodyPr>
          <a:p>
            <a:pPr marL="216000" indent="-216000">
              <a:lnSpc>
                <a:spcPct val="100000"/>
              </a:lnSpc>
              <a:buClr>
                <a:srgbClr val="ffffff"/>
              </a:buClr>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Menggunakan SFTP atau Secure File Transfer Protocol adalah aplikasi pertukaran data yang digunakan antara server dan client dengan keunggulan lebih aman dari FTP biasa.</a:t>
            </a:r>
            <a:endParaRPr b="0" lang="en-US" sz="2400" spc="-1" strike="noStrike">
              <a:latin typeface="Times New Roman"/>
            </a:endParaRPr>
          </a:p>
          <a:p>
            <a:pPr marL="216000" indent="-216000">
              <a:lnSpc>
                <a:spcPct val="100000"/>
              </a:lnSpc>
              <a:buClr>
                <a:srgbClr val="ffffff"/>
              </a:buClr>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Setting folder read-only</a:t>
            </a:r>
            <a:endParaRPr b="0" lang="en-US" sz="2400" spc="-1" strike="noStrike">
              <a:latin typeface="Times New Roman"/>
            </a:endParaRPr>
          </a:p>
          <a:p>
            <a:pPr marL="216000" indent="-216000">
              <a:lnSpc>
                <a:spcPct val="100000"/>
              </a:lnSpc>
              <a:buClr>
                <a:srgbClr val="ffffff"/>
              </a:buClr>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 </a:t>
            </a:r>
            <a:r>
              <a:rPr b="0" lang="en-US" sz="2400" spc="-1" strike="noStrike">
                <a:solidFill>
                  <a:srgbClr val="ffffff"/>
                </a:solidFill>
                <a:latin typeface="Times New Roman"/>
                <a:ea typeface="DejaVu Sans"/>
              </a:rPr>
              <a:t>Install antivirus</a:t>
            </a:r>
            <a:endParaRPr b="0" lang="en-US" sz="2400" spc="-1" strike="noStrike">
              <a:latin typeface="Times New Roman"/>
            </a:endParaRPr>
          </a:p>
          <a:p>
            <a:pPr marL="216000" indent="-216000">
              <a:lnSpc>
                <a:spcPct val="100000"/>
              </a:lnSpc>
              <a:buClr>
                <a:srgbClr val="ffffff"/>
              </a:buClr>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Memasang </a:t>
            </a:r>
            <a:r>
              <a:rPr b="0" lang="en-US" sz="2400" spc="-1" strike="noStrike">
                <a:solidFill>
                  <a:srgbClr val="ffffff"/>
                </a:solidFill>
                <a:latin typeface="Times New Roman"/>
                <a:ea typeface="DejaVu Sans"/>
              </a:rPr>
              <a:t>server </a:t>
            </a:r>
            <a:r>
              <a:rPr b="0" lang="en-US" sz="2400" spc="-1" strike="noStrike">
                <a:solidFill>
                  <a:srgbClr val="ffffff"/>
                </a:solidFill>
                <a:latin typeface="Times New Roman"/>
                <a:ea typeface="DejaVu Sans"/>
              </a:rPr>
              <a:t>monitoring yang memungkinkan Anda memantau secara realtime keadaan server, jadi tidak perlu melakukan login dengan SSH untuk tahu keadaan server.</a:t>
            </a:r>
            <a:endParaRPr b="0" lang="en-US" sz="2400" spc="-1" strike="noStrike">
              <a:latin typeface="Times New Roman"/>
            </a:endParaRPr>
          </a:p>
          <a:p>
            <a:pPr marL="216000" indent="-216000">
              <a:lnSpc>
                <a:spcPct val="100000"/>
              </a:lnSpc>
              <a:buClr>
                <a:srgbClr val="ffffff"/>
              </a:buClr>
              <a:buFont typeface="Wingdings" charset="2"/>
              <a:buChar char=""/>
              <a:tabLst>
                <a:tab algn="l" pos="228600"/>
                <a:tab algn="l" pos="457200"/>
                <a:tab algn="l" pos="685800"/>
                <a:tab algn="l" pos="914400"/>
                <a:tab algn="l" pos="1143000"/>
                <a:tab algn="l" pos="1371600"/>
                <a:tab algn="l" pos="1600200"/>
                <a:tab algn="l" pos="1828800"/>
                <a:tab algn="l" pos="2057400"/>
                <a:tab algn="l" pos="2286000"/>
                <a:tab algn="l" pos="2514600"/>
              </a:tabLst>
            </a:pPr>
            <a:r>
              <a:rPr b="0" lang="en-US" sz="2400" spc="-1" strike="noStrike">
                <a:solidFill>
                  <a:srgbClr val="ffffff"/>
                </a:solidFill>
                <a:latin typeface="Times New Roman"/>
                <a:ea typeface="DejaVu Sans"/>
              </a:rPr>
              <a:t>Menggunakan SSL yang memungkinkan komunikasi antar server dan web browser berjalan dengan aman tanpa adanya hacker yang bisa mencuri datanya</a:t>
            </a:r>
            <a:endParaRPr b="0" lang="en-US" sz="2400" spc="-1" strike="noStrike">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3" name="图片 1" descr=""/>
          <p:cNvPicPr/>
          <p:nvPr/>
        </p:nvPicPr>
        <p:blipFill>
          <a:blip r:embed="rId1"/>
          <a:stretch/>
        </p:blipFill>
        <p:spPr>
          <a:xfrm>
            <a:off x="0" y="0"/>
            <a:ext cx="12191400" cy="6857280"/>
          </a:xfrm>
          <a:prstGeom prst="rect">
            <a:avLst/>
          </a:prstGeom>
          <a:ln w="0">
            <a:noFill/>
          </a:ln>
        </p:spPr>
      </p:pic>
      <p:sp>
        <p:nvSpPr>
          <p:cNvPr id="324" name="CustomShape 1"/>
          <p:cNvSpPr/>
          <p:nvPr/>
        </p:nvSpPr>
        <p:spPr>
          <a:xfrm>
            <a:off x="643320" y="1790640"/>
            <a:ext cx="7968600" cy="2925720"/>
          </a:xfrm>
          <a:prstGeom prst="rect">
            <a:avLst/>
          </a:prstGeom>
          <a:noFill/>
          <a:ln w="0">
            <a:noFill/>
          </a:ln>
        </p:spPr>
        <p:style>
          <a:lnRef idx="0"/>
          <a:fillRef idx="0"/>
          <a:effectRef idx="0"/>
          <a:fontRef idx="minor"/>
        </p:style>
        <p:txBody>
          <a:bodyPr lIns="0" rIns="0" tIns="0" bIns="0">
            <a:spAutoFit/>
          </a:bodyPr>
          <a:p>
            <a:pPr>
              <a:lnSpc>
                <a:spcPct val="100000"/>
              </a:lnSpc>
            </a:pPr>
            <a:r>
              <a:rPr b="1" lang="en-US" sz="9600" spc="-1" strike="noStrike">
                <a:solidFill>
                  <a:srgbClr val="ffffff"/>
                </a:solidFill>
                <a:latin typeface="Calibri"/>
                <a:ea typeface="Calibri"/>
              </a:rPr>
              <a:t>THANK YOU</a:t>
            </a:r>
            <a:endParaRPr b="0" lang="en-US" sz="9600" spc="-1" strike="noStrike">
              <a:latin typeface="Arial"/>
            </a:endParaRPr>
          </a:p>
        </p:txBody>
      </p:sp>
      <p:sp>
        <p:nvSpPr>
          <p:cNvPr id="325" name="CustomShape 2"/>
          <p:cNvSpPr/>
          <p:nvPr/>
        </p:nvSpPr>
        <p:spPr>
          <a:xfrm>
            <a:off x="4190760" y="3639600"/>
            <a:ext cx="4421160" cy="435240"/>
          </a:xfrm>
          <a:prstGeom prst="roundRect">
            <a:avLst>
              <a:gd name="adj" fmla="val 50000"/>
            </a:avLst>
          </a:prstGeom>
          <a:solidFill>
            <a:schemeClr val="bg1"/>
          </a:solidFill>
          <a:ln w="0">
            <a:noFill/>
          </a:ln>
        </p:spPr>
        <p:style>
          <a:lnRef idx="0"/>
          <a:fillRef idx="0"/>
          <a:effectRef idx="0"/>
          <a:fontRef idx="minor"/>
        </p:style>
      </p:sp>
      <p:sp>
        <p:nvSpPr>
          <p:cNvPr id="326" name="CustomShape 3"/>
          <p:cNvSpPr/>
          <p:nvPr/>
        </p:nvSpPr>
        <p:spPr>
          <a:xfrm>
            <a:off x="4343400" y="3678480"/>
            <a:ext cx="3775320" cy="243720"/>
          </a:xfrm>
          <a:prstGeom prst="rect">
            <a:avLst/>
          </a:prstGeom>
          <a:noFill/>
          <a:ln w="0">
            <a:noFill/>
          </a:ln>
        </p:spPr>
        <p:style>
          <a:lnRef idx="0"/>
          <a:fillRef idx="0"/>
          <a:effectRef idx="0"/>
          <a:fontRef idx="minor"/>
        </p:style>
        <p:txBody>
          <a:bodyPr lIns="0" rIns="0" tIns="0" bIns="0">
            <a:spAutoFit/>
          </a:bodyPr>
          <a:p>
            <a:pPr>
              <a:lnSpc>
                <a:spcPct val="100000"/>
              </a:lnSpc>
            </a:pPr>
            <a:r>
              <a:rPr b="1" lang="en-US" sz="1600" spc="-1" strike="noStrike">
                <a:solidFill>
                  <a:srgbClr val="000000"/>
                </a:solidFill>
                <a:latin typeface="Calibri"/>
                <a:ea typeface="Calibri"/>
              </a:rPr>
              <a:t>Pemrograman Berbasis Jaringan</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3" name="图片 3" descr=""/>
          <p:cNvPicPr/>
          <p:nvPr/>
        </p:nvPicPr>
        <p:blipFill>
          <a:blip r:embed="rId1"/>
          <a:stretch/>
        </p:blipFill>
        <p:spPr>
          <a:xfrm>
            <a:off x="16560" y="16560"/>
            <a:ext cx="12191400" cy="6857280"/>
          </a:xfrm>
          <a:prstGeom prst="rect">
            <a:avLst/>
          </a:prstGeom>
          <a:ln w="0">
            <a:noFill/>
          </a:ln>
        </p:spPr>
      </p:pic>
      <p:sp>
        <p:nvSpPr>
          <p:cNvPr id="164" name="CustomShape 1"/>
          <p:cNvSpPr/>
          <p:nvPr/>
        </p:nvSpPr>
        <p:spPr>
          <a:xfrm>
            <a:off x="1924200" y="2167560"/>
            <a:ext cx="2212560" cy="18424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1500" spc="-1" strike="noStrike">
                <a:solidFill>
                  <a:srgbClr val="ffffff"/>
                </a:solidFill>
                <a:latin typeface="Calibri"/>
                <a:ea typeface="Calibri"/>
              </a:rPr>
              <a:t>01</a:t>
            </a:r>
            <a:endParaRPr b="0" lang="en-US" sz="11500" spc="-1" strike="noStrike">
              <a:latin typeface="Arial"/>
            </a:endParaRPr>
          </a:p>
        </p:txBody>
      </p:sp>
      <p:sp>
        <p:nvSpPr>
          <p:cNvPr id="165" name="CustomShape 2"/>
          <p:cNvSpPr/>
          <p:nvPr/>
        </p:nvSpPr>
        <p:spPr>
          <a:xfrm>
            <a:off x="1982520" y="4029840"/>
            <a:ext cx="7764840" cy="366120"/>
          </a:xfrm>
          <a:prstGeom prst="rect">
            <a:avLst/>
          </a:prstGeom>
          <a:noFill/>
          <a:ln w="0">
            <a:noFill/>
          </a:ln>
        </p:spPr>
        <p:style>
          <a:lnRef idx="0"/>
          <a:fillRef idx="0"/>
          <a:effectRef idx="0"/>
          <a:fontRef idx="minor"/>
        </p:style>
        <p:txBody>
          <a:bodyPr lIns="0" rIns="0" tIns="0" bIns="0">
            <a:spAutoFit/>
          </a:bodyPr>
          <a:p>
            <a:pPr>
              <a:lnSpc>
                <a:spcPct val="100000"/>
              </a:lnSpc>
            </a:pPr>
            <a:r>
              <a:rPr b="1" lang="id-ID" sz="2400" spc="-1" strike="noStrike">
                <a:solidFill>
                  <a:srgbClr val="ffffff"/>
                </a:solidFill>
                <a:latin typeface="Calibri"/>
                <a:ea typeface="Calibri"/>
              </a:rPr>
              <a:t>Konsep Web Server</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66" name="Group 1"/>
          <p:cNvGrpSpPr/>
          <p:nvPr/>
        </p:nvGrpSpPr>
        <p:grpSpPr>
          <a:xfrm>
            <a:off x="0" y="8280"/>
            <a:ext cx="12192120" cy="6857280"/>
            <a:chOff x="0" y="8280"/>
            <a:chExt cx="12192120" cy="6857280"/>
          </a:xfrm>
        </p:grpSpPr>
        <p:pic>
          <p:nvPicPr>
            <p:cNvPr id="167" name="图片 1" descr=""/>
            <p:cNvPicPr/>
            <p:nvPr/>
          </p:nvPicPr>
          <p:blipFill>
            <a:blip r:embed="rId1"/>
            <a:srcRect l="0" t="0" r="33134" b="0"/>
            <a:stretch/>
          </p:blipFill>
          <p:spPr>
            <a:xfrm flipH="1">
              <a:off x="4040640" y="8280"/>
              <a:ext cx="8151480" cy="6857280"/>
            </a:xfrm>
            <a:prstGeom prst="rect">
              <a:avLst/>
            </a:prstGeom>
            <a:ln w="0">
              <a:noFill/>
            </a:ln>
          </p:spPr>
        </p:pic>
        <p:sp>
          <p:nvSpPr>
            <p:cNvPr id="168" name="CustomShape 2"/>
            <p:cNvSpPr/>
            <p:nvPr/>
          </p:nvSpPr>
          <p:spPr>
            <a:xfrm>
              <a:off x="0" y="8280"/>
              <a:ext cx="4462200" cy="6857280"/>
            </a:xfrm>
            <a:prstGeom prst="rect">
              <a:avLst/>
            </a:prstGeom>
            <a:solidFill>
              <a:srgbClr val="1b2595"/>
            </a:solidFill>
            <a:ln>
              <a:noFill/>
            </a:ln>
          </p:spPr>
          <p:style>
            <a:lnRef idx="2">
              <a:schemeClr val="accent1">
                <a:shade val="50000"/>
              </a:schemeClr>
            </a:lnRef>
            <a:fillRef idx="1">
              <a:schemeClr val="accent1"/>
            </a:fillRef>
            <a:effectRef idx="0">
              <a:schemeClr val="accent1"/>
            </a:effectRef>
            <a:fontRef idx="minor"/>
          </p:style>
        </p:sp>
      </p:grpSp>
      <p:pic>
        <p:nvPicPr>
          <p:cNvPr id="169" name="" descr=""/>
          <p:cNvPicPr/>
          <p:nvPr/>
        </p:nvPicPr>
        <p:blipFill>
          <a:blip r:embed="rId2"/>
          <a:stretch/>
        </p:blipFill>
        <p:spPr>
          <a:xfrm>
            <a:off x="6629400" y="3858120"/>
            <a:ext cx="5333760" cy="2999880"/>
          </a:xfrm>
          <a:prstGeom prst="rect">
            <a:avLst/>
          </a:prstGeom>
          <a:ln w="0">
            <a:noFill/>
          </a:ln>
        </p:spPr>
      </p:pic>
      <p:pic>
        <p:nvPicPr>
          <p:cNvPr id="170" name="Picture 6" descr="image_2022-03-06_220016-removebg-preview"/>
          <p:cNvPicPr/>
          <p:nvPr/>
        </p:nvPicPr>
        <p:blipFill>
          <a:blip r:embed="rId3"/>
          <a:stretch/>
        </p:blipFill>
        <p:spPr>
          <a:xfrm>
            <a:off x="-1680120" y="4581000"/>
            <a:ext cx="4465080" cy="4465080"/>
          </a:xfrm>
          <a:prstGeom prst="rect">
            <a:avLst/>
          </a:prstGeom>
          <a:ln w="0">
            <a:noFill/>
          </a:ln>
        </p:spPr>
      </p:pic>
      <p:sp>
        <p:nvSpPr>
          <p:cNvPr id="171" name="CustomShape 3"/>
          <p:cNvSpPr/>
          <p:nvPr/>
        </p:nvSpPr>
        <p:spPr>
          <a:xfrm>
            <a:off x="450720" y="514440"/>
            <a:ext cx="10752840" cy="10519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r>
              <a:rPr b="0" lang="id-ID" sz="4000" spc="-1" strike="noStrike">
                <a:solidFill>
                  <a:srgbClr val="ffffff"/>
                </a:solidFill>
                <a:latin typeface="Calibri"/>
                <a:ea typeface="DejaVu Sans"/>
              </a:rPr>
              <a:t>Pengertian Web Server</a:t>
            </a:r>
            <a:endParaRPr b="0" lang="en-US" sz="4000" spc="-1" strike="noStrike">
              <a:latin typeface="Arial"/>
            </a:endParaRPr>
          </a:p>
        </p:txBody>
      </p:sp>
      <p:sp>
        <p:nvSpPr>
          <p:cNvPr id="172" name="CustomShape 4"/>
          <p:cNvSpPr/>
          <p:nvPr/>
        </p:nvSpPr>
        <p:spPr>
          <a:xfrm>
            <a:off x="623520" y="1989000"/>
            <a:ext cx="10752840" cy="426636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173" name="CustomShape 5"/>
          <p:cNvSpPr/>
          <p:nvPr/>
        </p:nvSpPr>
        <p:spPr>
          <a:xfrm>
            <a:off x="450720" y="1744200"/>
            <a:ext cx="10752840" cy="235512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174" name="TextShape 6"/>
          <p:cNvSpPr txBox="1"/>
          <p:nvPr/>
        </p:nvSpPr>
        <p:spPr>
          <a:xfrm>
            <a:off x="596160" y="2048040"/>
            <a:ext cx="11062440" cy="2752200"/>
          </a:xfrm>
          <a:prstGeom prst="rect">
            <a:avLst/>
          </a:prstGeom>
          <a:noFill/>
          <a:ln w="0">
            <a:noFill/>
          </a:ln>
        </p:spPr>
        <p:txBody>
          <a:bodyPr lIns="0" rIns="0" tIns="0" bIns="0">
            <a:normAutofit fontScale="94000"/>
          </a:bodyPr>
          <a:p>
            <a:pPr marL="216000" indent="431640" algn="just">
              <a:lnSpc>
                <a:spcPct val="150000"/>
              </a:lnSpc>
              <a:spcBef>
                <a:spcPts val="1417"/>
              </a:spcBef>
            </a:pPr>
            <a:r>
              <a:rPr b="0" lang="en-US" sz="2400" spc="-1" strike="noStrike">
                <a:solidFill>
                  <a:srgbClr val="ffffff"/>
                </a:solidFill>
                <a:latin typeface="Calibri"/>
                <a:ea typeface="DejaVu Sans"/>
              </a:rPr>
              <a:t>Web Server adalah</a:t>
            </a:r>
            <a:r>
              <a:rPr b="0" lang="id-ID" sz="2400" spc="-1" strike="noStrike">
                <a:solidFill>
                  <a:srgbClr val="ffffff"/>
                </a:solidFill>
                <a:latin typeface="Calibri"/>
                <a:ea typeface="DejaVu Sans"/>
              </a:rPr>
              <a:t> </a:t>
            </a:r>
            <a:r>
              <a:rPr b="0" lang="en-US" sz="2400" spc="-1" strike="noStrike">
                <a:solidFill>
                  <a:srgbClr val="ffffff"/>
                </a:solidFill>
                <a:latin typeface="Calibri"/>
                <a:ea typeface="DejaVu Sans"/>
              </a:rPr>
              <a:t>perangkat</a:t>
            </a:r>
            <a:r>
              <a:rPr b="0" lang="id-ID" sz="2400" spc="-1" strike="noStrike">
                <a:solidFill>
                  <a:srgbClr val="ffffff"/>
                </a:solidFill>
                <a:latin typeface="Calibri"/>
                <a:ea typeface="DejaVu Sans"/>
              </a:rPr>
              <a:t> </a:t>
            </a:r>
            <a:r>
              <a:rPr b="0" lang="en-US" sz="2400" spc="-1" strike="noStrike">
                <a:solidFill>
                  <a:srgbClr val="ffffff"/>
                </a:solidFill>
                <a:latin typeface="Calibri"/>
                <a:ea typeface="DejaVu Sans"/>
              </a:rPr>
              <a:t>lunak yang bertindak</a:t>
            </a:r>
            <a:r>
              <a:rPr b="0" lang="id-ID" sz="2400" spc="-1" strike="noStrike">
                <a:solidFill>
                  <a:srgbClr val="ffffff"/>
                </a:solidFill>
                <a:latin typeface="Calibri"/>
                <a:ea typeface="DejaVu Sans"/>
              </a:rPr>
              <a:t> </a:t>
            </a:r>
            <a:r>
              <a:rPr b="0" lang="en-US" sz="2400" spc="-1" strike="noStrike">
                <a:solidFill>
                  <a:srgbClr val="ffffff"/>
                </a:solidFill>
                <a:latin typeface="Calibri"/>
                <a:ea typeface="DejaVu Sans"/>
              </a:rPr>
              <a:t>sebagai</a:t>
            </a:r>
            <a:r>
              <a:rPr b="0" lang="id-ID" sz="2400" spc="-1" strike="noStrike">
                <a:solidFill>
                  <a:srgbClr val="ffffff"/>
                </a:solidFill>
                <a:latin typeface="Calibri"/>
                <a:ea typeface="DejaVu Sans"/>
              </a:rPr>
              <a:t> </a:t>
            </a:r>
            <a:r>
              <a:rPr b="0" lang="en-US" sz="2400" spc="-1" strike="noStrike">
                <a:solidFill>
                  <a:srgbClr val="ffffff"/>
                </a:solidFill>
                <a:latin typeface="Calibri"/>
                <a:ea typeface="DejaVu Sans"/>
              </a:rPr>
              <a:t>penerima</a:t>
            </a:r>
            <a:r>
              <a:rPr b="0" lang="id-ID" sz="2400" spc="-1" strike="noStrike">
                <a:solidFill>
                  <a:srgbClr val="ffffff"/>
                </a:solidFill>
                <a:latin typeface="Calibri"/>
                <a:ea typeface="DejaVu Sans"/>
              </a:rPr>
              <a:t> </a:t>
            </a:r>
            <a:r>
              <a:rPr b="0" lang="en-US" sz="2400" spc="-1" strike="noStrike">
                <a:solidFill>
                  <a:srgbClr val="ffffff"/>
                </a:solidFill>
                <a:latin typeface="Calibri"/>
                <a:ea typeface="DejaVu Sans"/>
              </a:rPr>
              <a:t>permintaan yang dikirim</a:t>
            </a:r>
            <a:r>
              <a:rPr b="0" lang="id-ID" sz="2400" spc="-1" strike="noStrike">
                <a:solidFill>
                  <a:srgbClr val="ffffff"/>
                </a:solidFill>
                <a:latin typeface="Calibri"/>
                <a:ea typeface="DejaVu Sans"/>
              </a:rPr>
              <a:t> </a:t>
            </a:r>
            <a:r>
              <a:rPr b="0" lang="en-US" sz="2400" spc="-1" strike="noStrike">
                <a:solidFill>
                  <a:srgbClr val="ffffff"/>
                </a:solidFill>
                <a:latin typeface="Calibri"/>
                <a:ea typeface="DejaVu Sans"/>
              </a:rPr>
              <a:t>melalui browser dan memberikan</a:t>
            </a:r>
            <a:r>
              <a:rPr b="0" lang="id-ID" sz="2400" spc="-1" strike="noStrike">
                <a:solidFill>
                  <a:srgbClr val="ffffff"/>
                </a:solidFill>
                <a:latin typeface="Calibri"/>
                <a:ea typeface="DejaVu Sans"/>
              </a:rPr>
              <a:t> </a:t>
            </a:r>
            <a:r>
              <a:rPr b="0" lang="en-US" sz="2400" spc="-1" strike="noStrike">
                <a:solidFill>
                  <a:srgbClr val="ffffff"/>
                </a:solidFill>
                <a:latin typeface="Calibri"/>
                <a:ea typeface="DejaVu Sans"/>
              </a:rPr>
              <a:t>tanggapan</a:t>
            </a:r>
            <a:r>
              <a:rPr b="0" lang="id-ID" sz="2400" spc="-1" strike="noStrike">
                <a:solidFill>
                  <a:srgbClr val="ffffff"/>
                </a:solidFill>
                <a:latin typeface="Calibri"/>
                <a:ea typeface="DejaVu Sans"/>
              </a:rPr>
              <a:t> </a:t>
            </a:r>
            <a:r>
              <a:rPr b="0" lang="en-US" sz="2400" spc="-1" strike="noStrike">
                <a:solidFill>
                  <a:srgbClr val="ffffff"/>
                </a:solidFill>
                <a:latin typeface="Calibri"/>
                <a:ea typeface="DejaVu Sans"/>
              </a:rPr>
              <a:t>atas</a:t>
            </a:r>
            <a:r>
              <a:rPr b="0" lang="id-ID" sz="2400" spc="-1" strike="noStrike">
                <a:solidFill>
                  <a:srgbClr val="ffffff"/>
                </a:solidFill>
                <a:latin typeface="Calibri"/>
                <a:ea typeface="DejaVu Sans"/>
              </a:rPr>
              <a:t> </a:t>
            </a:r>
            <a:r>
              <a:rPr b="0" lang="en-US" sz="2400" spc="-1" strike="noStrike">
                <a:solidFill>
                  <a:srgbClr val="ffffff"/>
                </a:solidFill>
                <a:latin typeface="Calibri"/>
                <a:ea typeface="DejaVu Sans"/>
              </a:rPr>
              <a:t>permintaan</a:t>
            </a:r>
            <a:r>
              <a:rPr b="0" lang="id-ID" sz="2400" spc="-1" strike="noStrike">
                <a:solidFill>
                  <a:srgbClr val="ffffff"/>
                </a:solidFill>
                <a:latin typeface="Calibri"/>
                <a:ea typeface="DejaVu Sans"/>
              </a:rPr>
              <a:t> </a:t>
            </a:r>
            <a:r>
              <a:rPr b="0" lang="en-US" sz="2400" spc="-1" strike="noStrike">
                <a:solidFill>
                  <a:srgbClr val="ffffff"/>
                </a:solidFill>
                <a:latin typeface="Calibri"/>
                <a:ea typeface="DejaVu Sans"/>
              </a:rPr>
              <a:t>tersebut</a:t>
            </a:r>
            <a:r>
              <a:rPr b="0" lang="id-ID" sz="2400" spc="-1" strike="noStrike">
                <a:solidFill>
                  <a:srgbClr val="ffffff"/>
                </a:solidFill>
                <a:latin typeface="Calibri"/>
                <a:ea typeface="DejaVu Sans"/>
              </a:rPr>
              <a:t> </a:t>
            </a:r>
            <a:r>
              <a:rPr b="0" lang="en-US" sz="2400" spc="-1" strike="noStrike">
                <a:solidFill>
                  <a:srgbClr val="ffffff"/>
                </a:solidFill>
                <a:latin typeface="Calibri"/>
                <a:ea typeface="DejaVu Sans"/>
              </a:rPr>
              <a:t>dalam</a:t>
            </a:r>
            <a:r>
              <a:rPr b="0" lang="id-ID" sz="2400" spc="-1" strike="noStrike">
                <a:solidFill>
                  <a:srgbClr val="ffffff"/>
                </a:solidFill>
                <a:latin typeface="Calibri"/>
                <a:ea typeface="DejaVu Sans"/>
              </a:rPr>
              <a:t> </a:t>
            </a:r>
            <a:r>
              <a:rPr b="0" lang="en-US" sz="2400" spc="-1" strike="noStrike">
                <a:solidFill>
                  <a:srgbClr val="ffffff"/>
                </a:solidFill>
                <a:latin typeface="Calibri"/>
                <a:ea typeface="DejaVu Sans"/>
              </a:rPr>
              <a:t>bentuk</a:t>
            </a:r>
            <a:r>
              <a:rPr b="0" lang="id-ID" sz="2400" spc="-1" strike="noStrike">
                <a:solidFill>
                  <a:srgbClr val="ffffff"/>
                </a:solidFill>
                <a:latin typeface="Calibri"/>
                <a:ea typeface="DejaVu Sans"/>
              </a:rPr>
              <a:t> </a:t>
            </a:r>
            <a:r>
              <a:rPr b="0" lang="en-US" sz="2400" spc="-1" strike="noStrike">
                <a:solidFill>
                  <a:srgbClr val="ffffff"/>
                </a:solidFill>
                <a:latin typeface="Calibri"/>
                <a:ea typeface="DejaVu Sans"/>
              </a:rPr>
              <a:t>halaman situs web </a:t>
            </a:r>
            <a:endParaRPr b="0" lang="en-US" sz="2400" spc="-1" strike="noStrike">
              <a:solidFill>
                <a:srgbClr val="000000"/>
              </a:solidFill>
              <a:latin typeface="Calibri"/>
            </a:endParaRPr>
          </a:p>
          <a:p>
            <a:pPr marL="216000" indent="431640" algn="just">
              <a:lnSpc>
                <a:spcPct val="150000"/>
              </a:lnSpc>
              <a:spcBef>
                <a:spcPts val="1417"/>
              </a:spcBef>
            </a:pPr>
            <a:r>
              <a:rPr b="0" lang="en-US" sz="2400" spc="-1" strike="noStrike">
                <a:solidFill>
                  <a:srgbClr val="ffffff"/>
                </a:solidFill>
                <a:latin typeface="Calibri"/>
                <a:ea typeface="DejaVu Sans"/>
              </a:rPr>
              <a:t>Web server dibagi dalam 2 bagian, </a:t>
            </a:r>
            <a:r>
              <a:rPr b="0" lang="en-US" sz="2400" spc="-1" strike="noStrike">
                <a:solidFill>
                  <a:srgbClr val="000000"/>
                </a:solidFill>
                <a:latin typeface="Calibri"/>
                <a:ea typeface="DejaVu Sans"/>
              </a:rPr>
              <a:t>yaitu bagian</a:t>
            </a:r>
            <a:r>
              <a:rPr b="0" lang="id-ID" sz="2400" spc="-1" strike="noStrike">
                <a:solidFill>
                  <a:srgbClr val="000000"/>
                </a:solidFill>
                <a:latin typeface="Calibri"/>
                <a:ea typeface="DejaVu Sans"/>
              </a:rPr>
              <a:t> </a:t>
            </a:r>
            <a:r>
              <a:rPr b="0" lang="en-US" sz="2400" spc="-1" strike="noStrike">
                <a:solidFill>
                  <a:srgbClr val="000000"/>
                </a:solidFill>
                <a:latin typeface="Calibri"/>
                <a:ea typeface="DejaVu Sans"/>
              </a:rPr>
              <a:t>dari</a:t>
            </a:r>
            <a:r>
              <a:rPr b="0" lang="id-ID" sz="2400" spc="-1" strike="noStrike">
                <a:solidFill>
                  <a:srgbClr val="000000"/>
                </a:solidFill>
                <a:latin typeface="Calibri"/>
                <a:ea typeface="DejaVu Sans"/>
              </a:rPr>
              <a:t> </a:t>
            </a:r>
            <a:r>
              <a:rPr b="0" lang="en-US" sz="2400" spc="-1" strike="noStrike">
                <a:solidFill>
                  <a:srgbClr val="000000"/>
                </a:solidFill>
                <a:latin typeface="Calibri"/>
                <a:ea typeface="DejaVu Sans"/>
              </a:rPr>
              <a:t>perangkat</a:t>
            </a:r>
            <a:r>
              <a:rPr b="0" lang="id-ID" sz="2400" spc="-1" strike="noStrike">
                <a:solidFill>
                  <a:srgbClr val="000000"/>
                </a:solidFill>
                <a:latin typeface="Calibri"/>
                <a:ea typeface="DejaVu Sans"/>
              </a:rPr>
              <a:t> </a:t>
            </a:r>
            <a:r>
              <a:rPr b="0" lang="en-US" sz="2400" spc="-1" strike="noStrike">
                <a:solidFill>
                  <a:srgbClr val="000000"/>
                </a:solidFill>
                <a:latin typeface="Calibri"/>
                <a:ea typeface="DejaVu Sans"/>
              </a:rPr>
              <a:t>keras </a:t>
            </a:r>
            <a:r>
              <a:rPr b="0" lang="en-US" sz="2400" spc="-1" strike="noStrike">
                <a:solidFill>
                  <a:srgbClr val="ffffff"/>
                </a:solidFill>
                <a:latin typeface="Calibri"/>
                <a:ea typeface="DejaVu Sans"/>
              </a:rPr>
              <a:t>(hardware) dan bagian</a:t>
            </a:r>
            <a:r>
              <a:rPr b="0" lang="id-ID" sz="2400" spc="-1" strike="noStrike">
                <a:solidFill>
                  <a:srgbClr val="ffffff"/>
                </a:solidFill>
                <a:latin typeface="Calibri"/>
                <a:ea typeface="DejaVu Sans"/>
              </a:rPr>
              <a:t> </a:t>
            </a:r>
            <a:r>
              <a:rPr b="0" lang="en-US" sz="2400" spc="-1" strike="noStrike">
                <a:solidFill>
                  <a:srgbClr val="ffffff"/>
                </a:solidFill>
                <a:latin typeface="Calibri"/>
                <a:ea typeface="DejaVu Sans"/>
              </a:rPr>
              <a:t>dari</a:t>
            </a:r>
            <a:r>
              <a:rPr b="0" lang="id-ID" sz="2400" spc="-1" strike="noStrike">
                <a:solidFill>
                  <a:srgbClr val="ffffff"/>
                </a:solidFill>
                <a:latin typeface="Calibri"/>
                <a:ea typeface="DejaVu Sans"/>
              </a:rPr>
              <a:t> </a:t>
            </a:r>
            <a:r>
              <a:rPr b="0" lang="en-US" sz="2400" spc="-1" strike="noStrike">
                <a:solidFill>
                  <a:srgbClr val="ffffff"/>
                </a:solidFill>
                <a:latin typeface="Calibri"/>
                <a:ea typeface="DejaVu Sans"/>
              </a:rPr>
              <a:t>perangkat</a:t>
            </a:r>
            <a:r>
              <a:rPr b="0" lang="id-ID" sz="2400" spc="-1" strike="noStrike">
                <a:solidFill>
                  <a:srgbClr val="ffffff"/>
                </a:solidFill>
                <a:latin typeface="Calibri"/>
                <a:ea typeface="DejaVu Sans"/>
              </a:rPr>
              <a:t> </a:t>
            </a:r>
            <a:r>
              <a:rPr b="0" lang="en-US" sz="2400" spc="-1" strike="noStrike">
                <a:solidFill>
                  <a:srgbClr val="000000"/>
                </a:solidFill>
                <a:latin typeface="Calibri"/>
                <a:ea typeface="DejaVu Sans"/>
              </a:rPr>
              <a:t>lunak (software)</a:t>
            </a:r>
            <a:endParaRPr b="0" lang="en-US" sz="2400" spc="-1" strike="noStrike">
              <a:solidFill>
                <a:srgbClr val="000000"/>
              </a:solidFill>
              <a:latin typeface="Calibri"/>
            </a:endParaRPr>
          </a:p>
        </p:txBody>
      </p:sp>
      <p:sp>
        <p:nvSpPr>
          <p:cNvPr id="175" name="CustomShape 7"/>
          <p:cNvSpPr/>
          <p:nvPr/>
        </p:nvSpPr>
        <p:spPr>
          <a:xfrm>
            <a:off x="7170480" y="2210400"/>
            <a:ext cx="12191760" cy="3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609480" y="273600"/>
            <a:ext cx="10972080" cy="1144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77" name="TextShape 2"/>
          <p:cNvSpPr txBox="1"/>
          <p:nvPr/>
        </p:nvSpPr>
        <p:spPr>
          <a:xfrm>
            <a:off x="609480" y="1604520"/>
            <a:ext cx="10972080" cy="3976920"/>
          </a:xfrm>
          <a:prstGeom prst="rect">
            <a:avLst/>
          </a:prstGeom>
          <a:noFill/>
          <a:ln w="0">
            <a:noFill/>
          </a:ln>
        </p:spPr>
        <p:txBody>
          <a:bodyPr lIns="0" rIns="0" tIns="0" bIns="0">
            <a:noAutofit/>
          </a:bodyPr>
          <a:p>
            <a:endParaRPr b="0" lang="en-US" sz="1800" spc="-1" strike="noStrike">
              <a:solidFill>
                <a:srgbClr val="000000"/>
              </a:solidFill>
              <a:latin typeface="Arial"/>
            </a:endParaRPr>
          </a:p>
        </p:txBody>
      </p:sp>
      <p:grpSp>
        <p:nvGrpSpPr>
          <p:cNvPr id="178" name="Group 3"/>
          <p:cNvGrpSpPr/>
          <p:nvPr/>
        </p:nvGrpSpPr>
        <p:grpSpPr>
          <a:xfrm>
            <a:off x="0" y="8280"/>
            <a:ext cx="12192120" cy="6857280"/>
            <a:chOff x="0" y="8280"/>
            <a:chExt cx="12192120" cy="6857280"/>
          </a:xfrm>
        </p:grpSpPr>
        <p:pic>
          <p:nvPicPr>
            <p:cNvPr id="179" name="图片 1" descr=""/>
            <p:cNvPicPr/>
            <p:nvPr/>
          </p:nvPicPr>
          <p:blipFill>
            <a:blip r:embed="rId1"/>
            <a:srcRect l="0" t="0" r="33134" b="0"/>
            <a:stretch/>
          </p:blipFill>
          <p:spPr>
            <a:xfrm flipH="1">
              <a:off x="4040640" y="8280"/>
              <a:ext cx="8151480" cy="6857280"/>
            </a:xfrm>
            <a:prstGeom prst="rect">
              <a:avLst/>
            </a:prstGeom>
            <a:ln w="0">
              <a:noFill/>
            </a:ln>
          </p:spPr>
        </p:pic>
        <p:sp>
          <p:nvSpPr>
            <p:cNvPr id="180" name="CustomShape 4"/>
            <p:cNvSpPr/>
            <p:nvPr/>
          </p:nvSpPr>
          <p:spPr>
            <a:xfrm>
              <a:off x="0" y="8280"/>
              <a:ext cx="4462200" cy="6857280"/>
            </a:xfrm>
            <a:prstGeom prst="rect">
              <a:avLst/>
            </a:prstGeom>
            <a:solidFill>
              <a:srgbClr val="1b2595"/>
            </a:solidFill>
            <a:ln>
              <a:noFill/>
            </a:ln>
          </p:spPr>
          <p:style>
            <a:lnRef idx="2">
              <a:schemeClr val="accent1">
                <a:shade val="50000"/>
              </a:schemeClr>
            </a:lnRef>
            <a:fillRef idx="1">
              <a:schemeClr val="accent1"/>
            </a:fillRef>
            <a:effectRef idx="0">
              <a:schemeClr val="accent1"/>
            </a:effectRef>
            <a:fontRef idx="minor"/>
          </p:style>
        </p:sp>
      </p:grpSp>
      <p:pic>
        <p:nvPicPr>
          <p:cNvPr id="181" name="Picture 6" descr="image_2022-03-06_220016-removebg-preview"/>
          <p:cNvPicPr/>
          <p:nvPr/>
        </p:nvPicPr>
        <p:blipFill>
          <a:blip r:embed="rId2"/>
          <a:stretch/>
        </p:blipFill>
        <p:spPr>
          <a:xfrm>
            <a:off x="-1680120" y="4581000"/>
            <a:ext cx="4465080" cy="4465080"/>
          </a:xfrm>
          <a:prstGeom prst="rect">
            <a:avLst/>
          </a:prstGeom>
          <a:ln w="0">
            <a:noFill/>
          </a:ln>
        </p:spPr>
      </p:pic>
      <p:sp>
        <p:nvSpPr>
          <p:cNvPr id="182" name="CustomShape 5"/>
          <p:cNvSpPr/>
          <p:nvPr/>
        </p:nvSpPr>
        <p:spPr>
          <a:xfrm>
            <a:off x="450720" y="514440"/>
            <a:ext cx="10752840" cy="10519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r>
              <a:rPr b="0" lang="en-US" sz="4000" spc="-1" strike="noStrike">
                <a:solidFill>
                  <a:srgbClr val="ffffff"/>
                </a:solidFill>
                <a:latin typeface="Calibri"/>
                <a:ea typeface="DejaVu Sans"/>
              </a:rPr>
              <a:t>Fungsi Bagian dalam Web Server</a:t>
            </a:r>
            <a:endParaRPr b="0" lang="en-US" sz="4000" spc="-1" strike="noStrike">
              <a:latin typeface="Arial"/>
            </a:endParaRPr>
          </a:p>
        </p:txBody>
      </p:sp>
      <p:sp>
        <p:nvSpPr>
          <p:cNvPr id="183" name="CustomShape 6"/>
          <p:cNvSpPr/>
          <p:nvPr/>
        </p:nvSpPr>
        <p:spPr>
          <a:xfrm>
            <a:off x="623520" y="1989000"/>
            <a:ext cx="10752840" cy="426636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184" name="CustomShape 7"/>
          <p:cNvSpPr/>
          <p:nvPr/>
        </p:nvSpPr>
        <p:spPr>
          <a:xfrm>
            <a:off x="450720" y="1744200"/>
            <a:ext cx="10752840" cy="32083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marL="457200" indent="-456840">
              <a:lnSpc>
                <a:spcPct val="100000"/>
              </a:lnSpc>
              <a:buClr>
                <a:srgbClr val="ffffff"/>
              </a:buClr>
              <a:buFont typeface="Wingdings" charset="2"/>
              <a:buChar char=""/>
            </a:pPr>
            <a:r>
              <a:rPr b="0" lang="en-US" sz="2400" spc="-1" strike="noStrike">
                <a:solidFill>
                  <a:srgbClr val="ffffff"/>
                </a:solidFill>
                <a:latin typeface="Calibri"/>
                <a:ea typeface="DejaVu Sans"/>
              </a:rPr>
              <a:t>Sebagai Bagian dari perangkat keras web server berfungsi sebagai tempat penyimpanan berkas yang dapat diakses oleh client.</a:t>
            </a:r>
            <a:endParaRPr b="0" lang="en-US" sz="2400" spc="-1" strike="noStrike">
              <a:latin typeface="Arial"/>
            </a:endParaRPr>
          </a:p>
          <a:p>
            <a:pPr marL="457200" indent="-456840">
              <a:lnSpc>
                <a:spcPct val="100000"/>
              </a:lnSpc>
              <a:buClr>
                <a:srgbClr val="ffffff"/>
              </a:buClr>
              <a:buFont typeface="Wingdings" charset="2"/>
              <a:buChar char=""/>
            </a:pPr>
            <a:r>
              <a:rPr b="0" lang="en-US" sz="2400" spc="-1" strike="noStrike">
                <a:solidFill>
                  <a:srgbClr val="ffffff"/>
                </a:solidFill>
                <a:latin typeface="Calibri"/>
                <a:ea typeface="DejaVu Sans"/>
              </a:rPr>
              <a:t>Sebagai bagian dari perangkat lunak web server berfungsi sebagai pusat kendali dalam </a:t>
            </a:r>
            <a:r>
              <a:rPr b="0" lang="en-US" sz="2400" spc="-1" strike="noStrike">
                <a:solidFill>
                  <a:srgbClr val="ffffff"/>
                </a:solidFill>
                <a:latin typeface="Calibri"/>
                <a:ea typeface="DejaVu Sans"/>
              </a:rPr>
              <a:t>memproses</a:t>
            </a:r>
            <a:r>
              <a:rPr b="0" lang="id-ID" sz="2400" spc="-1" strike="noStrike">
                <a:solidFill>
                  <a:srgbClr val="ffffff"/>
                </a:solidFill>
                <a:latin typeface="Calibri"/>
                <a:ea typeface="DejaVu Sans"/>
              </a:rPr>
              <a:t> </a:t>
            </a:r>
            <a:r>
              <a:rPr b="0" lang="en-US" sz="2400" spc="-1" strike="noStrike">
                <a:solidFill>
                  <a:srgbClr val="ffffff"/>
                </a:solidFill>
                <a:latin typeface="Calibri"/>
                <a:ea typeface="DejaVu Sans"/>
              </a:rPr>
              <a:t>permintaan yang diterima</a:t>
            </a:r>
            <a:r>
              <a:rPr b="0" lang="id-ID" sz="2400" spc="-1" strike="noStrike">
                <a:solidFill>
                  <a:srgbClr val="ffffff"/>
                </a:solidFill>
                <a:latin typeface="Calibri"/>
                <a:ea typeface="DejaVu Sans"/>
              </a:rPr>
              <a:t> </a:t>
            </a:r>
            <a:r>
              <a:rPr b="0" lang="en-US" sz="2400" spc="-1" strike="noStrike">
                <a:solidFill>
                  <a:srgbClr val="ffffff"/>
                </a:solidFill>
                <a:latin typeface="Calibri"/>
                <a:ea typeface="DejaVu Sans"/>
              </a:rPr>
              <a:t>dari browser web</a:t>
            </a:r>
            <a:endParaRPr b="0" lang="en-US" sz="2400" spc="-1" strike="noStrike">
              <a:latin typeface="Arial"/>
            </a:endParaRPr>
          </a:p>
        </p:txBody>
      </p:sp>
      <p:pic>
        <p:nvPicPr>
          <p:cNvPr id="185" name="" descr=""/>
          <p:cNvPicPr/>
          <p:nvPr/>
        </p:nvPicPr>
        <p:blipFill>
          <a:blip r:embed="rId3"/>
          <a:stretch/>
        </p:blipFill>
        <p:spPr>
          <a:xfrm>
            <a:off x="7772400" y="4275000"/>
            <a:ext cx="4114800" cy="226800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TextShape 1"/>
          <p:cNvSpPr txBox="1"/>
          <p:nvPr/>
        </p:nvSpPr>
        <p:spPr>
          <a:xfrm>
            <a:off x="609480" y="273600"/>
            <a:ext cx="10972080" cy="1144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87" name="TextShape 2"/>
          <p:cNvSpPr txBox="1"/>
          <p:nvPr/>
        </p:nvSpPr>
        <p:spPr>
          <a:xfrm>
            <a:off x="609480" y="1604520"/>
            <a:ext cx="10972080" cy="3976920"/>
          </a:xfrm>
          <a:prstGeom prst="rect">
            <a:avLst/>
          </a:prstGeom>
          <a:noFill/>
          <a:ln w="0">
            <a:noFill/>
          </a:ln>
        </p:spPr>
        <p:txBody>
          <a:bodyPr lIns="0" rIns="0" tIns="0" bIns="0">
            <a:noAutofit/>
          </a:bodyPr>
          <a:p>
            <a:endParaRPr b="0" lang="en-US" sz="1800" spc="-1" strike="noStrike">
              <a:solidFill>
                <a:srgbClr val="000000"/>
              </a:solidFill>
              <a:latin typeface="Arial"/>
            </a:endParaRPr>
          </a:p>
        </p:txBody>
      </p:sp>
      <p:grpSp>
        <p:nvGrpSpPr>
          <p:cNvPr id="188" name="Group 3"/>
          <p:cNvGrpSpPr/>
          <p:nvPr/>
        </p:nvGrpSpPr>
        <p:grpSpPr>
          <a:xfrm>
            <a:off x="0" y="8280"/>
            <a:ext cx="12192120" cy="6857280"/>
            <a:chOff x="0" y="8280"/>
            <a:chExt cx="12192120" cy="6857280"/>
          </a:xfrm>
        </p:grpSpPr>
        <p:pic>
          <p:nvPicPr>
            <p:cNvPr id="189" name="图片 1_0" descr=""/>
            <p:cNvPicPr/>
            <p:nvPr/>
          </p:nvPicPr>
          <p:blipFill>
            <a:blip r:embed="rId1"/>
            <a:srcRect l="0" t="0" r="33134" b="0"/>
            <a:stretch/>
          </p:blipFill>
          <p:spPr>
            <a:xfrm flipH="1">
              <a:off x="4040640" y="8280"/>
              <a:ext cx="8151480" cy="6857280"/>
            </a:xfrm>
            <a:prstGeom prst="rect">
              <a:avLst/>
            </a:prstGeom>
            <a:ln w="0">
              <a:noFill/>
            </a:ln>
          </p:spPr>
        </p:pic>
        <p:sp>
          <p:nvSpPr>
            <p:cNvPr id="190" name="CustomShape 4"/>
            <p:cNvSpPr/>
            <p:nvPr/>
          </p:nvSpPr>
          <p:spPr>
            <a:xfrm>
              <a:off x="0" y="8280"/>
              <a:ext cx="4462200" cy="6857280"/>
            </a:xfrm>
            <a:prstGeom prst="rect">
              <a:avLst/>
            </a:prstGeom>
            <a:solidFill>
              <a:srgbClr val="1b2595"/>
            </a:solidFill>
            <a:ln>
              <a:noFill/>
            </a:ln>
          </p:spPr>
          <p:style>
            <a:lnRef idx="2">
              <a:schemeClr val="accent1">
                <a:shade val="50000"/>
              </a:schemeClr>
            </a:lnRef>
            <a:fillRef idx="1">
              <a:schemeClr val="accent1"/>
            </a:fillRef>
            <a:effectRef idx="0">
              <a:schemeClr val="accent1"/>
            </a:effectRef>
            <a:fontRef idx="minor"/>
          </p:style>
        </p:sp>
      </p:grpSp>
      <p:pic>
        <p:nvPicPr>
          <p:cNvPr id="191" name="Picture 6_0" descr="image_2022-03-06_220016-removebg-preview"/>
          <p:cNvPicPr/>
          <p:nvPr/>
        </p:nvPicPr>
        <p:blipFill>
          <a:blip r:embed="rId2"/>
          <a:stretch/>
        </p:blipFill>
        <p:spPr>
          <a:xfrm>
            <a:off x="-1680120" y="4581000"/>
            <a:ext cx="4465080" cy="4465080"/>
          </a:xfrm>
          <a:prstGeom prst="rect">
            <a:avLst/>
          </a:prstGeom>
          <a:ln w="0">
            <a:noFill/>
          </a:ln>
        </p:spPr>
      </p:pic>
      <p:sp>
        <p:nvSpPr>
          <p:cNvPr id="192" name="CustomShape 5"/>
          <p:cNvSpPr/>
          <p:nvPr/>
        </p:nvSpPr>
        <p:spPr>
          <a:xfrm>
            <a:off x="450720" y="514440"/>
            <a:ext cx="10752840" cy="10519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r>
              <a:rPr b="0" lang="en-US" sz="4000" spc="-1" strike="noStrike">
                <a:solidFill>
                  <a:srgbClr val="ffffff"/>
                </a:solidFill>
                <a:latin typeface="Calibri"/>
                <a:ea typeface="DejaVu Sans"/>
              </a:rPr>
              <a:t>Sejarah Web Server</a:t>
            </a:r>
            <a:endParaRPr b="0" lang="en-US" sz="4000" spc="-1" strike="noStrike">
              <a:latin typeface="Arial"/>
            </a:endParaRPr>
          </a:p>
        </p:txBody>
      </p:sp>
      <p:sp>
        <p:nvSpPr>
          <p:cNvPr id="193" name="CustomShape 6"/>
          <p:cNvSpPr/>
          <p:nvPr/>
        </p:nvSpPr>
        <p:spPr>
          <a:xfrm>
            <a:off x="623520" y="1989000"/>
            <a:ext cx="10752840" cy="426636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194" name="CustomShape 7"/>
          <p:cNvSpPr/>
          <p:nvPr/>
        </p:nvSpPr>
        <p:spPr>
          <a:xfrm>
            <a:off x="450720" y="1744200"/>
            <a:ext cx="10752840" cy="32083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marL="457200" indent="-456840">
              <a:lnSpc>
                <a:spcPct val="100000"/>
              </a:lnSpc>
              <a:buClr>
                <a:srgbClr val="ffffff"/>
              </a:buClr>
              <a:buFont typeface="Wingdings" charset="2"/>
              <a:buChar char=""/>
            </a:pPr>
            <a:r>
              <a:rPr b="0" lang="en-US" sz="2400" spc="-1" strike="noStrike">
                <a:solidFill>
                  <a:srgbClr val="ffffff"/>
                </a:solidFill>
                <a:latin typeface="Calibri"/>
                <a:ea typeface="DejaVu Sans"/>
              </a:rPr>
              <a:t>proyek yang diusulkan oleh Sir Tim Berners-Lee kepada bosnya di CERN (European Atomic Energy Research Institute) yang disebut CERN httpd. Web Server ini berjalan di server NeXT. NeXT adalah perusahaan yang didirikan oleh Steve Jobs setelah ia meninggalkan Apple. Browser pertama yang bernama World Wide Web juga digelar di tahun yang sama yaitu pada tahun 1990</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5" name="图片 3" descr=""/>
          <p:cNvPicPr/>
          <p:nvPr/>
        </p:nvPicPr>
        <p:blipFill>
          <a:blip r:embed="rId1"/>
          <a:stretch/>
        </p:blipFill>
        <p:spPr>
          <a:xfrm>
            <a:off x="0" y="0"/>
            <a:ext cx="12191400" cy="6857280"/>
          </a:xfrm>
          <a:prstGeom prst="rect">
            <a:avLst/>
          </a:prstGeom>
          <a:ln w="0">
            <a:noFill/>
          </a:ln>
        </p:spPr>
      </p:pic>
      <p:sp>
        <p:nvSpPr>
          <p:cNvPr id="196" name="CustomShape 1"/>
          <p:cNvSpPr/>
          <p:nvPr/>
        </p:nvSpPr>
        <p:spPr>
          <a:xfrm>
            <a:off x="1924200" y="2167560"/>
            <a:ext cx="2212560" cy="18424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1500" spc="-1" strike="noStrike">
                <a:solidFill>
                  <a:srgbClr val="ffffff"/>
                </a:solidFill>
                <a:latin typeface="Calibri"/>
                <a:ea typeface="Calibri"/>
              </a:rPr>
              <a:t>02</a:t>
            </a:r>
            <a:endParaRPr b="0" lang="en-US" sz="11500" spc="-1" strike="noStrike">
              <a:latin typeface="Arial"/>
            </a:endParaRPr>
          </a:p>
        </p:txBody>
      </p:sp>
      <p:sp>
        <p:nvSpPr>
          <p:cNvPr id="197" name="CustomShape 2"/>
          <p:cNvSpPr/>
          <p:nvPr/>
        </p:nvSpPr>
        <p:spPr>
          <a:xfrm>
            <a:off x="1982520" y="4029840"/>
            <a:ext cx="4600800" cy="366120"/>
          </a:xfrm>
          <a:prstGeom prst="rect">
            <a:avLst/>
          </a:prstGeom>
          <a:noFill/>
          <a:ln w="0">
            <a:noFill/>
          </a:ln>
        </p:spPr>
        <p:style>
          <a:lnRef idx="0"/>
          <a:fillRef idx="0"/>
          <a:effectRef idx="0"/>
          <a:fontRef idx="minor"/>
        </p:style>
        <p:txBody>
          <a:bodyPr lIns="0" rIns="0" tIns="0" bIns="0">
            <a:spAutoFit/>
          </a:bodyPr>
          <a:p>
            <a:r>
              <a:rPr b="1" lang="id-ID" sz="2400" spc="-1" strike="noStrike">
                <a:solidFill>
                  <a:srgbClr val="ffffff"/>
                </a:solidFill>
                <a:latin typeface="Calibri"/>
                <a:ea typeface="Calibri"/>
              </a:rPr>
              <a:t>Cara Kerja </a:t>
            </a:r>
            <a:r>
              <a:rPr b="1" lang="id-ID" sz="2400" spc="-1" strike="noStrike">
                <a:solidFill>
                  <a:srgbClr val="ffffff"/>
                </a:solidFill>
                <a:latin typeface="Calibri Light;Arial"/>
                <a:ea typeface="Calibri"/>
              </a:rPr>
              <a:t>Web</a:t>
            </a:r>
            <a:r>
              <a:rPr b="1" lang="id-ID" sz="2400" spc="-1" strike="noStrike">
                <a:solidFill>
                  <a:srgbClr val="ffffff"/>
                </a:solidFill>
                <a:latin typeface="Calibri"/>
                <a:ea typeface="Calibri"/>
              </a:rPr>
              <a:t> Server</a:t>
            </a:r>
            <a:endParaRPr b="0" lang="id-ID" sz="2400" spc="-1" strike="noStrike">
              <a:latin typeface="Arial"/>
            </a:endParaRPr>
          </a:p>
        </p:txBody>
      </p:sp>
      <p:pic>
        <p:nvPicPr>
          <p:cNvPr id="198" name="Picture 6" descr="image_2022-03-06_220016-removebg-preview"/>
          <p:cNvPicPr/>
          <p:nvPr/>
        </p:nvPicPr>
        <p:blipFill>
          <a:blip r:embed="rId2">
            <a:lum bright="60000"/>
          </a:blip>
          <a:stretch/>
        </p:blipFill>
        <p:spPr>
          <a:xfrm rot="20220000">
            <a:off x="9599040" y="4916160"/>
            <a:ext cx="4465080" cy="44650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TextShape 1"/>
          <p:cNvSpPr txBox="1"/>
          <p:nvPr/>
        </p:nvSpPr>
        <p:spPr>
          <a:xfrm>
            <a:off x="609480" y="273600"/>
            <a:ext cx="10972080" cy="1144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00" name="TextShape 2"/>
          <p:cNvSpPr txBox="1"/>
          <p:nvPr/>
        </p:nvSpPr>
        <p:spPr>
          <a:xfrm>
            <a:off x="609480" y="1604520"/>
            <a:ext cx="10972080" cy="3976920"/>
          </a:xfrm>
          <a:prstGeom prst="rect">
            <a:avLst/>
          </a:prstGeom>
          <a:noFill/>
          <a:ln w="0">
            <a:noFill/>
          </a:ln>
        </p:spPr>
        <p:txBody>
          <a:bodyPr lIns="0" rIns="0" tIns="0" bIns="0">
            <a:noAutofit/>
          </a:bodyPr>
          <a:p>
            <a:endParaRPr b="0" lang="en-US" sz="1800" spc="-1" strike="noStrike">
              <a:solidFill>
                <a:srgbClr val="000000"/>
              </a:solidFill>
              <a:latin typeface="Arial"/>
            </a:endParaRPr>
          </a:p>
        </p:txBody>
      </p:sp>
      <p:grpSp>
        <p:nvGrpSpPr>
          <p:cNvPr id="201" name="Group 3"/>
          <p:cNvGrpSpPr/>
          <p:nvPr/>
        </p:nvGrpSpPr>
        <p:grpSpPr>
          <a:xfrm>
            <a:off x="0" y="8280"/>
            <a:ext cx="12192120" cy="6857280"/>
            <a:chOff x="0" y="8280"/>
            <a:chExt cx="12192120" cy="6857280"/>
          </a:xfrm>
        </p:grpSpPr>
        <p:pic>
          <p:nvPicPr>
            <p:cNvPr id="202" name="图片 1" descr=""/>
            <p:cNvPicPr/>
            <p:nvPr/>
          </p:nvPicPr>
          <p:blipFill>
            <a:blip r:embed="rId1"/>
            <a:srcRect l="0" t="0" r="33134" b="0"/>
            <a:stretch/>
          </p:blipFill>
          <p:spPr>
            <a:xfrm flipH="1">
              <a:off x="4040640" y="8280"/>
              <a:ext cx="8151480" cy="6857280"/>
            </a:xfrm>
            <a:prstGeom prst="rect">
              <a:avLst/>
            </a:prstGeom>
            <a:ln w="0">
              <a:noFill/>
            </a:ln>
          </p:spPr>
        </p:pic>
        <p:sp>
          <p:nvSpPr>
            <p:cNvPr id="203" name="CustomShape 4"/>
            <p:cNvSpPr/>
            <p:nvPr/>
          </p:nvSpPr>
          <p:spPr>
            <a:xfrm>
              <a:off x="0" y="8280"/>
              <a:ext cx="4462200" cy="6857280"/>
            </a:xfrm>
            <a:prstGeom prst="rect">
              <a:avLst/>
            </a:prstGeom>
            <a:solidFill>
              <a:srgbClr val="1b2595"/>
            </a:solidFill>
            <a:ln>
              <a:noFill/>
            </a:ln>
          </p:spPr>
          <p:style>
            <a:lnRef idx="2">
              <a:schemeClr val="accent1">
                <a:shade val="50000"/>
              </a:schemeClr>
            </a:lnRef>
            <a:fillRef idx="1">
              <a:schemeClr val="accent1"/>
            </a:fillRef>
            <a:effectRef idx="0">
              <a:schemeClr val="accent1"/>
            </a:effectRef>
            <a:fontRef idx="minor"/>
          </p:style>
        </p:sp>
      </p:grpSp>
      <p:pic>
        <p:nvPicPr>
          <p:cNvPr id="204" name="Picture 6" descr="image_2022-03-06_220016-removebg-preview"/>
          <p:cNvPicPr/>
          <p:nvPr/>
        </p:nvPicPr>
        <p:blipFill>
          <a:blip r:embed="rId2"/>
          <a:stretch/>
        </p:blipFill>
        <p:spPr>
          <a:xfrm rot="19664400">
            <a:off x="9462600" y="4968720"/>
            <a:ext cx="4465080" cy="4465080"/>
          </a:xfrm>
          <a:prstGeom prst="rect">
            <a:avLst/>
          </a:prstGeom>
          <a:ln w="0">
            <a:noFill/>
          </a:ln>
        </p:spPr>
      </p:pic>
      <p:sp>
        <p:nvSpPr>
          <p:cNvPr id="205" name="CustomShape 5"/>
          <p:cNvSpPr/>
          <p:nvPr/>
        </p:nvSpPr>
        <p:spPr>
          <a:xfrm>
            <a:off x="450720" y="514440"/>
            <a:ext cx="10752840" cy="10519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r>
              <a:rPr b="0" lang="en-US" sz="4000" spc="-1" strike="noStrike">
                <a:solidFill>
                  <a:srgbClr val="ffffff"/>
                </a:solidFill>
                <a:latin typeface="Calibri"/>
                <a:ea typeface="DejaVu Sans"/>
              </a:rPr>
              <a:t>Cara kerja web server</a:t>
            </a:r>
            <a:endParaRPr b="0" lang="en-US" sz="4000" spc="-1" strike="noStrike">
              <a:latin typeface="Arial"/>
            </a:endParaRPr>
          </a:p>
        </p:txBody>
      </p:sp>
      <p:sp>
        <p:nvSpPr>
          <p:cNvPr id="206" name="CustomShape 6"/>
          <p:cNvSpPr/>
          <p:nvPr/>
        </p:nvSpPr>
        <p:spPr>
          <a:xfrm>
            <a:off x="623520" y="1989000"/>
            <a:ext cx="10752840" cy="426636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207" name="CustomShape 7"/>
          <p:cNvSpPr/>
          <p:nvPr/>
        </p:nvSpPr>
        <p:spPr>
          <a:xfrm>
            <a:off x="450720" y="1744200"/>
            <a:ext cx="10752840" cy="4599000"/>
          </a:xfrm>
          <a:prstGeom prst="rect">
            <a:avLst/>
          </a:prstGeom>
          <a:noFill/>
          <a:ln>
            <a:noFill/>
          </a:ln>
        </p:spPr>
        <p:style>
          <a:lnRef idx="2">
            <a:schemeClr val="accent1">
              <a:shade val="50000"/>
            </a:schemeClr>
          </a:lnRef>
          <a:fillRef idx="1">
            <a:schemeClr val="accent1"/>
          </a:fillRef>
          <a:effectRef idx="0">
            <a:schemeClr val="accent1"/>
          </a:effectRef>
          <a:fontRef idx="minor"/>
        </p:style>
      </p:sp>
      <p:pic>
        <p:nvPicPr>
          <p:cNvPr id="208" name="" descr=""/>
          <p:cNvPicPr/>
          <p:nvPr/>
        </p:nvPicPr>
        <p:blipFill>
          <a:blip r:embed="rId3"/>
          <a:stretch/>
        </p:blipFill>
        <p:spPr>
          <a:xfrm>
            <a:off x="4067640" y="1604520"/>
            <a:ext cx="3704760" cy="1228320"/>
          </a:xfrm>
          <a:prstGeom prst="rect">
            <a:avLst/>
          </a:prstGeom>
          <a:ln w="0">
            <a:noFill/>
          </a:ln>
        </p:spPr>
      </p:pic>
      <p:sp>
        <p:nvSpPr>
          <p:cNvPr id="209" name="TextShape 8"/>
          <p:cNvSpPr txBox="1"/>
          <p:nvPr/>
        </p:nvSpPr>
        <p:spPr>
          <a:xfrm>
            <a:off x="726120" y="3007440"/>
            <a:ext cx="10246680" cy="2129400"/>
          </a:xfrm>
          <a:prstGeom prst="rect">
            <a:avLst/>
          </a:prstGeom>
          <a:noFill/>
          <a:ln w="0">
            <a:noFill/>
          </a:ln>
        </p:spPr>
        <p:txBody>
          <a:bodyPr lIns="90000" rIns="90000" tIns="45000" bIns="45000">
            <a:noAutofit/>
          </a:bodyPr>
          <a:p>
            <a:r>
              <a:rPr b="0" lang="en-US" sz="2400" spc="-1" strike="noStrike">
                <a:solidFill>
                  <a:srgbClr val="ffffd7"/>
                </a:solidFill>
                <a:latin typeface="Arial"/>
              </a:rPr>
              <a:t>Seperti yang dijelaskan sebelumnya bahwa web server menyimpan file dan software yang dapat diakses oleh client dengan cara melakukan request kepada server. Client sendiri melakukan request kepada server melalui browser. </a:t>
            </a:r>
            <a:endParaRPr b="0" lang="en-US" sz="2400" spc="-1" strike="noStrike">
              <a:solidFill>
                <a:srgbClr val="ffffd7"/>
              </a:solidFill>
              <a:latin typeface="Arial"/>
            </a:endParaRPr>
          </a:p>
          <a:p>
            <a:r>
              <a:rPr b="0" lang="en-US" sz="2400" spc="-1" strike="noStrike">
                <a:solidFill>
                  <a:srgbClr val="ffffd7"/>
                </a:solidFill>
                <a:latin typeface="Arial"/>
              </a:rPr>
              <a:t>Dari request tadi server akan merespon dengan software yang ada di server dan menampilkan sesuai yang direquest oleh client</a:t>
            </a:r>
            <a:endParaRPr b="0" lang="en-US" sz="2400" spc="-1" strike="noStrike">
              <a:solidFill>
                <a:srgbClr val="ffffd7"/>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0" name="图片 3" descr=""/>
          <p:cNvPicPr/>
          <p:nvPr/>
        </p:nvPicPr>
        <p:blipFill>
          <a:blip r:embed="rId1"/>
          <a:stretch/>
        </p:blipFill>
        <p:spPr>
          <a:xfrm>
            <a:off x="0" y="0"/>
            <a:ext cx="12191400" cy="6857280"/>
          </a:xfrm>
          <a:prstGeom prst="rect">
            <a:avLst/>
          </a:prstGeom>
          <a:ln w="0">
            <a:noFill/>
          </a:ln>
        </p:spPr>
      </p:pic>
      <p:sp>
        <p:nvSpPr>
          <p:cNvPr id="211" name="CustomShape 1"/>
          <p:cNvSpPr/>
          <p:nvPr/>
        </p:nvSpPr>
        <p:spPr>
          <a:xfrm>
            <a:off x="1924200" y="2167560"/>
            <a:ext cx="2212560" cy="18424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1500" spc="-1" strike="noStrike">
                <a:solidFill>
                  <a:srgbClr val="ffffff"/>
                </a:solidFill>
                <a:latin typeface="Calibri"/>
                <a:ea typeface="Calibri"/>
              </a:rPr>
              <a:t>03</a:t>
            </a:r>
            <a:endParaRPr b="0" lang="en-US" sz="11500" spc="-1" strike="noStrike">
              <a:latin typeface="Arial"/>
            </a:endParaRPr>
          </a:p>
        </p:txBody>
      </p:sp>
      <p:sp>
        <p:nvSpPr>
          <p:cNvPr id="212" name="CustomShape 2"/>
          <p:cNvSpPr/>
          <p:nvPr/>
        </p:nvSpPr>
        <p:spPr>
          <a:xfrm>
            <a:off x="1982520" y="4029840"/>
            <a:ext cx="7164360" cy="366120"/>
          </a:xfrm>
          <a:prstGeom prst="rect">
            <a:avLst/>
          </a:prstGeom>
          <a:noFill/>
          <a:ln w="0">
            <a:noFill/>
          </a:ln>
        </p:spPr>
        <p:style>
          <a:lnRef idx="0"/>
          <a:fillRef idx="0"/>
          <a:effectRef idx="0"/>
          <a:fontRef idx="minor"/>
        </p:style>
        <p:txBody>
          <a:bodyPr lIns="0" rIns="0" tIns="0" bIns="0">
            <a:spAutoFit/>
          </a:bodyPr>
          <a:p>
            <a:r>
              <a:rPr b="1" lang="id-ID" sz="2400" spc="-1" strike="noStrike">
                <a:solidFill>
                  <a:srgbClr val="ffffff"/>
                </a:solidFill>
                <a:latin typeface="Calibri Light;Arial"/>
                <a:ea typeface="Calibri"/>
              </a:rPr>
              <a:t>Fungsi</a:t>
            </a:r>
            <a:r>
              <a:rPr b="1" lang="id-ID" sz="2400" spc="-1" strike="noStrike">
                <a:solidFill>
                  <a:srgbClr val="ffffff"/>
                </a:solidFill>
                <a:latin typeface="Calibri"/>
                <a:ea typeface="Calibri"/>
              </a:rPr>
              <a:t> </a:t>
            </a:r>
            <a:r>
              <a:rPr b="1" lang="id-ID" sz="2400" spc="-1" strike="noStrike">
                <a:solidFill>
                  <a:srgbClr val="ffffff"/>
                </a:solidFill>
                <a:latin typeface="Calibri Light;Arial"/>
                <a:ea typeface="Calibri"/>
              </a:rPr>
              <a:t>Web Server </a:t>
            </a:r>
            <a:endParaRPr b="0" lang="id-ID" sz="24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184</TotalTime>
  <Application>LibreOffice/7.0.6.2$Linux_X86_64 LibreOffice_project/00$Build-2</Application>
  <AppVersion>15.0000</AppVersion>
  <Words>1379</Words>
  <Paragraphs>169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2022-03-07T04:19:51Z</dcterms:created>
  <dc:creator>lenovo</dc:creator>
  <dc:description/>
  <dc:language>en-US</dc:language>
  <cp:lastModifiedBy/>
  <dcterms:modified xsi:type="dcterms:W3CDTF">2022-05-25T07:19:08Z</dcterms:modified>
  <cp:revision>44</cp:revision>
  <dc:subject/>
  <dc:title>PowerPoint 演示文稿</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0</vt:i4>
  </property>
  <property fmtid="{D5CDD505-2E9C-101B-9397-08002B2CF9AE}" pid="3" name="HyperlinksChanged">
    <vt:bool>0</vt:bool>
  </property>
  <property fmtid="{D5CDD505-2E9C-101B-9397-08002B2CF9AE}" pid="4" name="KSOProductBuildVer">
    <vt:lpwstr>1033-11.1.0.10920</vt:lpwstr>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24</vt:i4>
  </property>
</Properties>
</file>